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565" r:id="rId2"/>
    <p:sldId id="763" r:id="rId3"/>
    <p:sldId id="774" r:id="rId4"/>
    <p:sldId id="764" r:id="rId5"/>
    <p:sldId id="752" r:id="rId6"/>
    <p:sldId id="759" r:id="rId7"/>
    <p:sldId id="761" r:id="rId8"/>
    <p:sldId id="757" r:id="rId9"/>
    <p:sldId id="733" r:id="rId10"/>
    <p:sldId id="735" r:id="rId11"/>
    <p:sldId id="769" r:id="rId12"/>
    <p:sldId id="737" r:id="rId13"/>
    <p:sldId id="767" r:id="rId14"/>
    <p:sldId id="778" r:id="rId15"/>
    <p:sldId id="775" r:id="rId16"/>
    <p:sldId id="776" r:id="rId17"/>
    <p:sldId id="777" r:id="rId18"/>
    <p:sldId id="780" r:id="rId19"/>
    <p:sldId id="781" r:id="rId20"/>
    <p:sldId id="765" r:id="rId21"/>
    <p:sldId id="766" r:id="rId22"/>
    <p:sldId id="755" r:id="rId23"/>
    <p:sldId id="756" r:id="rId24"/>
    <p:sldId id="783" r:id="rId25"/>
    <p:sldId id="784" r:id="rId26"/>
    <p:sldId id="772" r:id="rId27"/>
    <p:sldId id="768" r:id="rId28"/>
  </p:sldIdLst>
  <p:sldSz cx="9144000" cy="6858000" type="letter"/>
  <p:notesSz cx="7077075" cy="9051925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A71"/>
    <a:srgbClr val="94B2FC"/>
    <a:srgbClr val="FFFFA1"/>
    <a:srgbClr val="800000"/>
    <a:srgbClr val="FFCCCC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55" autoAdjust="0"/>
  </p:normalViewPr>
  <p:slideViewPr>
    <p:cSldViewPr snapToGrid="0">
      <p:cViewPr>
        <p:scale>
          <a:sx n="100" d="100"/>
          <a:sy n="100" d="100"/>
        </p:scale>
        <p:origin x="-13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52" y="-112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t" anchorCtr="0" compatLnSpc="1">
            <a:prstTxWarp prst="textNoShape">
              <a:avLst/>
            </a:prstTxWarp>
          </a:bodyPr>
          <a:lstStyle>
            <a:lvl1pPr defTabSz="921736">
              <a:defRPr sz="1100">
                <a:latin typeface="Times New Roman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500" y="0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t" anchorCtr="0" compatLnSpc="1">
            <a:prstTxWarp prst="textNoShape">
              <a:avLst/>
            </a:prstTxWarp>
          </a:bodyPr>
          <a:lstStyle>
            <a:lvl1pPr algn="r" defTabSz="921736">
              <a:defRPr sz="1100">
                <a:latin typeface="Times New Roman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8431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b" anchorCtr="0" compatLnSpc="1">
            <a:prstTxWarp prst="textNoShape">
              <a:avLst/>
            </a:prstTxWarp>
          </a:bodyPr>
          <a:lstStyle>
            <a:lvl1pPr defTabSz="921736">
              <a:defRPr sz="1100">
                <a:latin typeface="Times New Roman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500" y="8598431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b" anchorCtr="0" compatLnSpc="1">
            <a:prstTxWarp prst="textNoShape">
              <a:avLst/>
            </a:prstTxWarp>
          </a:bodyPr>
          <a:lstStyle>
            <a:lvl1pPr algn="r" defTabSz="921736">
              <a:defRPr sz="1100">
                <a:latin typeface="Times New Roman" pitchFamily="-1" charset="0"/>
              </a:defRPr>
            </a:lvl1pPr>
          </a:lstStyle>
          <a:p>
            <a:fld id="{19B63264-A2EE-452C-9B3D-46267D271D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t" anchorCtr="0" compatLnSpc="1">
            <a:prstTxWarp prst="textNoShape">
              <a:avLst/>
            </a:prstTxWarp>
          </a:bodyPr>
          <a:lstStyle>
            <a:lvl1pPr defTabSz="921736">
              <a:defRPr sz="1100">
                <a:latin typeface="Times New Roman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500" y="0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t" anchorCtr="0" compatLnSpc="1">
            <a:prstTxWarp prst="textNoShape">
              <a:avLst/>
            </a:prstTxWarp>
          </a:bodyPr>
          <a:lstStyle>
            <a:lvl1pPr algn="r" defTabSz="921736">
              <a:defRPr sz="1100">
                <a:latin typeface="Times New Roman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15" y="4299965"/>
            <a:ext cx="5661046" cy="40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8431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b" anchorCtr="0" compatLnSpc="1">
            <a:prstTxWarp prst="textNoShape">
              <a:avLst/>
            </a:prstTxWarp>
          </a:bodyPr>
          <a:lstStyle>
            <a:lvl1pPr defTabSz="921736">
              <a:defRPr sz="1100">
                <a:latin typeface="Times New Roman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500" y="8598431"/>
            <a:ext cx="3067040" cy="45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52" tIns="46076" rIns="92152" bIns="46076" numCol="1" anchor="b" anchorCtr="0" compatLnSpc="1">
            <a:prstTxWarp prst="textNoShape">
              <a:avLst/>
            </a:prstTxWarp>
          </a:bodyPr>
          <a:lstStyle>
            <a:lvl1pPr algn="r" defTabSz="921736">
              <a:defRPr sz="1100">
                <a:latin typeface="Times New Roman" pitchFamily="-1" charset="0"/>
              </a:defRPr>
            </a:lvl1pPr>
          </a:lstStyle>
          <a:p>
            <a:fld id="{573CBC65-C014-482A-B259-71E39F18A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3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FE81D-090E-4629-9BD0-8F0A293D75A8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1" charset="0"/>
              <a:ea typeface="ＭＳ Ｐゴシック" pitchFamily="-1" charset="-128"/>
            </a:endParaRPr>
          </a:p>
          <a:p>
            <a:endParaRPr lang="en-US" dirty="0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latin typeface="Times New Roman" pitchFamily="-1" charset="0"/>
                <a:ea typeface="ＭＳ Ｐゴシック" pitchFamily="-1" charset="-128"/>
              </a:rPr>
              <a:t>	</a:t>
            </a:r>
            <a:endParaRPr lang="en-US" dirty="0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latin typeface="Times New Roman" pitchFamily="-1" charset="0"/>
                <a:ea typeface="ＭＳ Ｐゴシック" pitchFamily="-1" charset="-128"/>
              </a:rPr>
              <a:t>	</a:t>
            </a:r>
            <a:endParaRPr lang="en-US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2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BC65-C014-482A-B259-71E39F18AC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12E4E-41D9-4E4F-8196-3108732AECEE}" type="slidenum">
              <a:rPr lang="en-US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" charset="0"/>
              <a:ea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88934"/>
          <a:stretch>
            <a:fillRect/>
          </a:stretch>
        </p:blipFill>
        <p:spPr bwMode="auto">
          <a:xfrm>
            <a:off x="0" y="0"/>
            <a:ext cx="9182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36749" t="3500" r="37593" b="83250"/>
          <a:stretch>
            <a:fillRect/>
          </a:stretch>
        </p:blipFill>
        <p:spPr bwMode="auto">
          <a:xfrm>
            <a:off x="3276600" y="0"/>
            <a:ext cx="2508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514600"/>
            <a:ext cx="6324600" cy="76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 b="28078"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 l="36749" t="3500" r="37593" b="83250"/>
          <a:stretch>
            <a:fillRect/>
          </a:stretch>
        </p:blipFill>
        <p:spPr bwMode="auto">
          <a:xfrm>
            <a:off x="7391400" y="1365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 userDrawn="1"/>
        </p:nvSpPr>
        <p:spPr bwMode="auto">
          <a:xfrm>
            <a:off x="8831263" y="6518275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E71A8A54-DB59-43AE-A13D-ACB8F9F4DD57}" type="slidenum">
              <a:rPr lang="en-US" sz="1200"/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" charset="2"/>
        <a:buChar char="s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" charset="2"/>
        <a:buChar char="ú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amywendt\Documents\Amy's%20Files\projects\ITEST%202013\conferences\NSFregionalSTEM\evaluating%20proposals%20edited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5900" y="1206060"/>
            <a:ext cx="8928100" cy="2862322"/>
          </a:xfrm>
        </p:spPr>
        <p:txBody>
          <a:bodyPr/>
          <a:lstStyle/>
          <a:p>
            <a:pPr eaLnBrk="1" hangingPunct="1"/>
            <a:r>
              <a:rPr lang="en-US" sz="4000" i="1" dirty="0" smtClean="0">
                <a:ea typeface="ＭＳ Ｐゴシック" pitchFamily="-1" charset="-128"/>
              </a:rPr>
              <a:t>Making a difference in the world:</a:t>
            </a:r>
            <a:r>
              <a:rPr lang="en-US" sz="4000" dirty="0" smtClean="0">
                <a:ea typeface="ＭＳ Ｐゴシック" pitchFamily="-1" charset="-128"/>
              </a:rPr>
              <a:t/>
            </a:r>
            <a:br>
              <a:rPr lang="en-US" sz="4000" dirty="0" smtClean="0">
                <a:ea typeface="ＭＳ Ｐゴシック" pitchFamily="-1" charset="-128"/>
              </a:rPr>
            </a:br>
            <a:r>
              <a:rPr lang="en-US" sz="4000" dirty="0" smtClean="0">
                <a:ea typeface="ＭＳ Ｐゴシック" pitchFamily="-1" charset="-128"/>
              </a:rPr>
              <a:t>Engineering in middle school math and science classrooms*</a:t>
            </a:r>
            <a:r>
              <a:rPr lang="en-US" dirty="0" smtClean="0">
                <a:ea typeface="ＭＳ Ｐゴシック" pitchFamily="-1" charset="-128"/>
              </a:rPr>
              <a:t/>
            </a:r>
            <a:br>
              <a:rPr lang="en-US" dirty="0" smtClean="0">
                <a:ea typeface="ＭＳ Ｐゴシック" pitchFamily="-1" charset="-128"/>
              </a:rPr>
            </a:br>
            <a:r>
              <a:rPr lang="en-US" dirty="0" smtClean="0">
                <a:ea typeface="ＭＳ Ｐゴシック" pitchFamily="-1" charset="-128"/>
              </a:rPr>
              <a:t/>
            </a:r>
            <a:br>
              <a:rPr lang="en-US" dirty="0" smtClean="0">
                <a:ea typeface="ＭＳ Ｐゴシック" pitchFamily="-1" charset="-128"/>
              </a:rPr>
            </a:br>
            <a:endParaRPr lang="en-US" sz="2800" dirty="0" smtClean="0">
              <a:ea typeface="ＭＳ Ｐゴシック" pitchFamily="-1" charset="-128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13100"/>
            <a:ext cx="8534400" cy="31877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>
                <a:ea typeface="ＭＳ Ｐゴシック" pitchFamily="-1" charset="-128"/>
              </a:rPr>
              <a:t>Presenters: Amy Wendt and Amy </a:t>
            </a:r>
            <a:r>
              <a:rPr lang="en-US" sz="2400" dirty="0" err="1" smtClean="0">
                <a:ea typeface="ＭＳ Ｐゴシック" pitchFamily="-1" charset="-128"/>
              </a:rPr>
              <a:t>Schiebel</a:t>
            </a:r>
            <a:endParaRPr lang="en-US" sz="2400" dirty="0" smtClean="0">
              <a:ea typeface="ＭＳ Ｐゴシック" pitchFamily="-1" charset="-128"/>
            </a:endParaRP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STEM Smart NSF Workshop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Atlanta, GA, June 22, 2013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  <a:p>
            <a:pPr eaLnBrk="1" hangingPunct="1"/>
            <a:r>
              <a:rPr lang="en-US" sz="1600" dirty="0" smtClean="0"/>
              <a:t>*Results from “Society's Grand Challenges for Engineering as a context for middle school STEM instruction,” </a:t>
            </a:r>
            <a:r>
              <a:rPr lang="en-US" sz="1600" dirty="0" smtClean="0">
                <a:ea typeface="ＭＳ Ｐゴシック" pitchFamily="-1" charset="-128"/>
              </a:rPr>
              <a:t>NSF Award #</a:t>
            </a:r>
            <a:r>
              <a:rPr lang="en-US" sz="1600" dirty="0" smtClean="0"/>
              <a:t>1030126 (ITEST) with additional support from the Young Scientists of America and Plexus Charitable Foundation</a:t>
            </a:r>
            <a:endParaRPr lang="en-US" sz="1600" dirty="0" smtClean="0">
              <a:ea typeface="ＭＳ Ｐゴシック" pitchFamily="-1" charset="-128"/>
            </a:endParaRP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119938" cy="584200"/>
          </a:xfrm>
        </p:spPr>
        <p:txBody>
          <a:bodyPr/>
          <a:lstStyle/>
          <a:p>
            <a:r>
              <a:rPr lang="en-US" smtClean="0">
                <a:ea typeface="ＭＳ Ｐゴシック" pitchFamily="-1" charset="-128"/>
              </a:rPr>
              <a:t>UW “Grand Challenges”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4263"/>
            <a:ext cx="8839200" cy="5773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Project goal: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create interest in engineering among a larger and more diverse population of middle school students</a:t>
            </a: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-1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Strategy (2010-2013):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Society’s Grand Challenges for Engineering embedded in core math and science curriculum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“Summer institute” for teachers/school staff in 2011 and 2012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Curriculum modules piloted in 6 partner schools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Research study -- collect and use data to: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 evaluate: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classroom implementation of instructional materials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Effect on student and teacher perceptions about engineering careers, science and math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ea typeface="ＭＳ Ｐゴシック" pitchFamily="-1" charset="-128"/>
              </a:rPr>
              <a:t>improve/expand instructional resources</a:t>
            </a:r>
          </a:p>
          <a:p>
            <a:pPr lvl="2">
              <a:lnSpc>
                <a:spcPct val="90000"/>
              </a:lnSpc>
            </a:pPr>
            <a:endParaRPr lang="en-US" dirty="0" smtClean="0">
              <a:ea typeface="ＭＳ Ｐゴシック" pitchFamily="-1" charset="-128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Making a difference in the world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839200" cy="6019800"/>
          </a:xfrm>
        </p:spPr>
        <p:txBody>
          <a:bodyPr/>
          <a:lstStyle/>
          <a:p>
            <a:pPr lvl="2">
              <a:buFont typeface="Wingdings" pitchFamily="-65" charset="2"/>
              <a:buNone/>
            </a:pPr>
            <a:endParaRPr lang="en-US" sz="600" dirty="0"/>
          </a:p>
          <a:p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Women’s Experiences in College Engineering Project (2001)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top reason why women enter engineering:</a:t>
            </a:r>
          </a:p>
          <a:p>
            <a:pPr lvl="2"/>
            <a:r>
              <a:rPr lang="en-US" dirty="0"/>
              <a:t>attraction to the altruistic kind of work engineers do</a:t>
            </a:r>
          </a:p>
          <a:p>
            <a:pPr lvl="1"/>
            <a:r>
              <a:rPr lang="en-US" dirty="0"/>
              <a:t>Critical factor in retention:</a:t>
            </a:r>
          </a:p>
          <a:p>
            <a:pPr lvl="2"/>
            <a:r>
              <a:rPr lang="en-US" dirty="0"/>
              <a:t>exposing women early on to how engineering has led to improvements in society and the quality of people’s lives</a:t>
            </a:r>
          </a:p>
          <a:p>
            <a:r>
              <a:rPr lang="en-US" dirty="0">
                <a:ea typeface="ＭＳ Ｐゴシック" pitchFamily="-65" charset="-128"/>
                <a:cs typeface="ＭＳ Ｐゴシック" pitchFamily="-65" charset="-128"/>
              </a:rPr>
              <a:t>“Extraordinary Women Engineers” high school survey (2005) </a:t>
            </a:r>
          </a:p>
          <a:p>
            <a:pPr lvl="1"/>
            <a:r>
              <a:rPr lang="en-US" dirty="0"/>
              <a:t>Survey results show that girls: </a:t>
            </a:r>
          </a:p>
          <a:p>
            <a:pPr lvl="2"/>
            <a:r>
              <a:rPr lang="en-US" dirty="0"/>
              <a:t>often don’t know what engineering is</a:t>
            </a:r>
          </a:p>
          <a:p>
            <a:pPr lvl="2"/>
            <a:r>
              <a:rPr lang="en-US" dirty="0"/>
              <a:t>think it </a:t>
            </a:r>
            <a:r>
              <a:rPr lang="en-US" dirty="0" smtClean="0"/>
              <a:t>is only </a:t>
            </a:r>
            <a:r>
              <a:rPr lang="en-US" dirty="0"/>
              <a:t>for those with innate love of math and science</a:t>
            </a:r>
          </a:p>
          <a:p>
            <a:pPr lvl="1"/>
            <a:r>
              <a:rPr lang="en-US" dirty="0"/>
              <a:t>However, they:</a:t>
            </a:r>
          </a:p>
          <a:p>
            <a:pPr lvl="2"/>
            <a:r>
              <a:rPr lang="en-US" dirty="0"/>
              <a:t>want to be creative and “make a difference”</a:t>
            </a:r>
          </a:p>
          <a:p>
            <a:pPr lvl="2"/>
            <a:r>
              <a:rPr lang="en-US" dirty="0"/>
              <a:t>react positively to personal stories about engineering lifestyles</a:t>
            </a:r>
          </a:p>
          <a:p>
            <a:pPr lvl="1"/>
            <a:r>
              <a:rPr lang="en-US" dirty="0"/>
              <a:t>Peers and educators are key influencers and motivators</a:t>
            </a:r>
          </a:p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119938" cy="579438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Grand Challenges for Engineering</a:t>
            </a:r>
          </a:p>
        </p:txBody>
      </p:sp>
      <p:sp>
        <p:nvSpPr>
          <p:cNvPr id="50179" name="Content Placeholder 3"/>
          <p:cNvSpPr>
            <a:spLocks noGrp="1"/>
          </p:cNvSpPr>
          <p:nvPr>
            <p:ph idx="1"/>
          </p:nvPr>
        </p:nvSpPr>
        <p:spPr>
          <a:xfrm>
            <a:off x="152400" y="3632200"/>
            <a:ext cx="8839200" cy="307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900" b="1" smtClean="0">
                <a:ea typeface="ＭＳ Ｐゴシック" pitchFamily="-1" charset="-128"/>
              </a:rPr>
              <a:t>Sustainability</a:t>
            </a:r>
          </a:p>
          <a:p>
            <a:pPr>
              <a:lnSpc>
                <a:spcPct val="80000"/>
              </a:lnSpc>
            </a:pPr>
            <a:r>
              <a:rPr lang="en-US" sz="1900" i="1" smtClean="0">
                <a:solidFill>
                  <a:srgbClr val="CC0000"/>
                </a:solidFill>
                <a:ea typeface="ＭＳ Ｐゴシック" pitchFamily="-1" charset="-128"/>
              </a:rPr>
              <a:t>Make solar power economical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itchFamily="-1" charset="-128"/>
              </a:rPr>
              <a:t>Provide energy from fusion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itchFamily="-1" charset="-128"/>
              </a:rPr>
              <a:t>Develop carbon sequestration methods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itchFamily="-1" charset="-128"/>
              </a:rPr>
              <a:t>Manage the nitrogen cycle</a:t>
            </a:r>
          </a:p>
          <a:p>
            <a:pPr>
              <a:lnSpc>
                <a:spcPct val="80000"/>
              </a:lnSpc>
            </a:pPr>
            <a:r>
              <a:rPr lang="en-US" sz="1900" i="1" smtClean="0">
                <a:solidFill>
                  <a:srgbClr val="CC0000"/>
                </a:solidFill>
                <a:ea typeface="ＭＳ Ｐゴシック" pitchFamily="-1" charset="-128"/>
              </a:rPr>
              <a:t>Provide access to clean water</a:t>
            </a:r>
          </a:p>
          <a:p>
            <a:pPr>
              <a:lnSpc>
                <a:spcPct val="80000"/>
              </a:lnSpc>
            </a:pPr>
            <a:r>
              <a:rPr lang="en-US" sz="1900" i="1" smtClean="0">
                <a:solidFill>
                  <a:srgbClr val="CC0000"/>
                </a:solidFill>
                <a:ea typeface="ＭＳ Ｐゴシック" pitchFamily="-1" charset="-128"/>
              </a:rPr>
              <a:t>Restore and improve urban infrastructure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900" b="1" smtClean="0">
                <a:ea typeface="ＭＳ Ｐゴシック" pitchFamily="-1" charset="-128"/>
              </a:rPr>
              <a:t>Vulnerability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itchFamily="-1" charset="-128"/>
              </a:rPr>
              <a:t>Prevent nuclear terror</a:t>
            </a:r>
          </a:p>
          <a:p>
            <a:pPr>
              <a:lnSpc>
                <a:spcPct val="80000"/>
              </a:lnSpc>
            </a:pPr>
            <a:r>
              <a:rPr lang="en-US" sz="1900" smtClean="0">
                <a:ea typeface="ＭＳ Ｐゴシック" pitchFamily="-1" charset="-128"/>
              </a:rPr>
              <a:t>Secure cyberspace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900" smtClean="0">
              <a:ea typeface="ＭＳ Ｐゴシック" pitchFamily="-1" charset="-128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 t="14713" r="22188" b="47227"/>
          <a:stretch>
            <a:fillRect/>
          </a:stretch>
        </p:blipFill>
        <p:spPr bwMode="auto">
          <a:xfrm>
            <a:off x="312738" y="1109663"/>
            <a:ext cx="5387975" cy="2054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5265738" y="3500438"/>
            <a:ext cx="38782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800" b="1"/>
              <a:t>Health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Advance health informatics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 i="1">
                <a:solidFill>
                  <a:srgbClr val="CC0000"/>
                </a:solidFill>
              </a:rPr>
              <a:t>Engineer better medicine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Reverse-engineer the brain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800" b="1"/>
              <a:t>Joy of Living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Enhance virtual reality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Advance personalized learning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/>
              <a:t>Engineer the tools of scientific discovery</a:t>
            </a: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4192588" y="1066800"/>
            <a:ext cx="36258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http://www.engineeringchallenges.org/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GCE Instructional Modules and Units</a:t>
            </a:r>
          </a:p>
        </p:txBody>
      </p:sp>
      <p:pic>
        <p:nvPicPr>
          <p:cNvPr id="31747" name="Content Placeholder 4" descr="moduleflowchart2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3226" b="-13226"/>
          <a:stretch>
            <a:fillRect/>
          </a:stretch>
        </p:blipFill>
        <p:spPr>
          <a:xfrm>
            <a:off x="152400" y="889000"/>
            <a:ext cx="8839200" cy="5562600"/>
          </a:xfrm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54000" y="6299200"/>
            <a:ext cx="3954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• shaded boxes = new for 2012-2013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-96490"/>
            <a:ext cx="6858000" cy="1077218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Engineering concepts that guided development of the GCE modules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z="2800" dirty="0" smtClean="0">
                <a:ea typeface="ＭＳ Ｐゴシック" pitchFamily="-1" charset="-128"/>
              </a:rPr>
              <a:t>Iterative design process, refinement of design</a:t>
            </a:r>
          </a:p>
          <a:p>
            <a:pPr marL="457200" indent="-457200">
              <a:buFontTx/>
              <a:buAutoNum type="arabicPeriod"/>
            </a:pPr>
            <a:endParaRPr lang="en-US" sz="2800" dirty="0" smtClean="0">
              <a:ea typeface="ＭＳ Ｐゴシック" pitchFamily="-1" charset="-128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smtClean="0">
                <a:ea typeface="ＭＳ Ｐゴシック" pitchFamily="-1" charset="-128"/>
              </a:rPr>
              <a:t>Societal context</a:t>
            </a:r>
          </a:p>
          <a:p>
            <a:pPr marL="457200" indent="-457200">
              <a:buFontTx/>
              <a:buAutoNum type="arabicPeriod"/>
            </a:pPr>
            <a:endParaRPr lang="en-US" sz="2800" dirty="0" smtClean="0">
              <a:ea typeface="ＭＳ Ｐゴシック" pitchFamily="-1" charset="-128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smtClean="0">
                <a:ea typeface="ＭＳ Ｐゴシック" pitchFamily="-1" charset="-128"/>
              </a:rPr>
              <a:t>Application of math and science concepts</a:t>
            </a:r>
          </a:p>
          <a:p>
            <a:pPr marL="457200" indent="-457200">
              <a:buFontTx/>
              <a:buAutoNum type="arabicPeriod"/>
            </a:pPr>
            <a:endParaRPr lang="en-US" sz="2800" dirty="0" smtClean="0">
              <a:ea typeface="ＭＳ Ｐゴシック" pitchFamily="-1" charset="-128"/>
            </a:endParaRPr>
          </a:p>
          <a:p>
            <a:pPr marL="457200" indent="-457200">
              <a:buFontTx/>
              <a:buAutoNum type="arabicPeriod"/>
            </a:pPr>
            <a:r>
              <a:rPr lang="en-US" sz="2800" dirty="0" smtClean="0">
                <a:ea typeface="ＭＳ Ｐゴシック" pitchFamily="-1" charset="-128"/>
              </a:rPr>
              <a:t>Collaborative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61913"/>
            <a:ext cx="7134225" cy="830262"/>
          </a:xfrm>
        </p:spPr>
        <p:txBody>
          <a:bodyPr/>
          <a:lstStyle/>
          <a:p>
            <a:r>
              <a:rPr lang="en-US" sz="2400" smtClean="0">
                <a:ea typeface="ＭＳ Ｐゴシック" pitchFamily="-1" charset="-128"/>
              </a:rPr>
              <a:t>Activities link math/science concepts to Grand Challenges – </a:t>
            </a:r>
            <a:r>
              <a:rPr lang="en-US" sz="2400" i="1" smtClean="0">
                <a:ea typeface="ＭＳ Ｐゴシック" pitchFamily="-1" charset="-128"/>
              </a:rPr>
              <a:t>Municipal Infrastructure</a:t>
            </a:r>
            <a:endParaRPr lang="en-US" sz="2400" smtClean="0">
              <a:ea typeface="ＭＳ Ｐゴシック" pitchFamily="-1" charset="-128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92738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>
                <a:solidFill>
                  <a:srgbClr val="800000"/>
                </a:solidFill>
                <a:ea typeface="ＭＳ Ｐゴシック" pitchFamily="-1" charset="-128"/>
              </a:rPr>
              <a:t>Infrastructure example</a:t>
            </a:r>
            <a:endParaRPr lang="en-US" b="1" i="1" dirty="0" smtClean="0">
              <a:ea typeface="ＭＳ Ｐゴシック" pitchFamily="-1" charset="-128"/>
            </a:endParaRPr>
          </a:p>
          <a:p>
            <a:r>
              <a:rPr lang="en-US" dirty="0" smtClean="0">
                <a:ea typeface="ＭＳ Ｐゴシック" pitchFamily="-1" charset="-128"/>
              </a:rPr>
              <a:t>Aging bridge story line: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age-compromised strength 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increased performance needs due to expanded population</a:t>
            </a:r>
          </a:p>
          <a:p>
            <a:r>
              <a:rPr lang="en-US" dirty="0" smtClean="0">
                <a:ea typeface="ＭＳ Ｐゴシック" pitchFamily="-1" charset="-128"/>
              </a:rPr>
              <a:t>Students develop math and science skills as they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role-play as engineers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build and test scale-model truss bridge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make recommendations to city council on whether to repair or relocate bridge based on:</a:t>
            </a:r>
          </a:p>
          <a:p>
            <a:pPr lvl="2"/>
            <a:r>
              <a:rPr lang="en-US" dirty="0" smtClean="0">
                <a:ea typeface="ＭＳ Ｐゴシック" pitchFamily="-1" charset="-128"/>
              </a:rPr>
              <a:t>load-bearing capacity needs</a:t>
            </a:r>
          </a:p>
          <a:p>
            <a:pPr lvl="2"/>
            <a:r>
              <a:rPr lang="en-US" dirty="0" smtClean="0">
                <a:ea typeface="ＭＳ Ｐゴシック" pitchFamily="-1" charset="-128"/>
              </a:rPr>
              <a:t>cost</a:t>
            </a:r>
          </a:p>
          <a:p>
            <a:pPr lvl="2"/>
            <a:r>
              <a:rPr lang="en-US" dirty="0" smtClean="0">
                <a:ea typeface="ＭＳ Ｐゴシック" pitchFamily="-1" charset="-128"/>
              </a:rPr>
              <a:t>environmental impact</a:t>
            </a:r>
          </a:p>
          <a:p>
            <a:pPr lvl="2"/>
            <a:r>
              <a:rPr lang="en-US" dirty="0" smtClean="0">
                <a:ea typeface="ＭＳ Ｐゴシック" pitchFamily="-1" charset="-128"/>
              </a:rPr>
              <a:t>impact on nearby communities</a:t>
            </a:r>
          </a:p>
          <a:p>
            <a:pPr lvl="1"/>
            <a:endParaRPr 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" y="2614535"/>
            <a:ext cx="3098800" cy="1569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Infrastructure Goals and Activities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542" t="13426" r="27569" b="1389"/>
          <a:stretch>
            <a:fillRect/>
          </a:stretch>
        </p:blipFill>
        <p:spPr bwMode="auto">
          <a:xfrm>
            <a:off x="3225800" y="143933"/>
            <a:ext cx="5664200" cy="65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42094" y="2142565"/>
            <a:ext cx="313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23742"/>
            <a:ext cx="8178800" cy="1077218"/>
          </a:xfrm>
        </p:spPr>
        <p:txBody>
          <a:bodyPr/>
          <a:lstStyle/>
          <a:p>
            <a:r>
              <a:rPr lang="en-US" dirty="0" smtClean="0"/>
              <a:t>Bridge restoration </a:t>
            </a:r>
            <a:br>
              <a:rPr lang="en-US" dirty="0" smtClean="0"/>
            </a:br>
            <a:r>
              <a:rPr lang="en-US" dirty="0" smtClean="0"/>
              <a:t>– engineering concepts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 bwMode="auto">
          <a:xfrm>
            <a:off x="143933" y="1058333"/>
            <a:ext cx="3183467" cy="1126067"/>
          </a:xfrm>
          <a:prstGeom prst="wedgeRectCallout">
            <a:avLst>
              <a:gd name="adj1" fmla="val 89778"/>
              <a:gd name="adj2" fmla="val -4097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u="sng" dirty="0" smtClean="0"/>
              <a:t>Science and Math: </a:t>
            </a:r>
          </a:p>
          <a:p>
            <a:r>
              <a:rPr lang="en-US" sz="1400" b="1" dirty="0" smtClean="0"/>
              <a:t>Activity 1 – A Balancing Act</a:t>
            </a:r>
            <a:endParaRPr lang="en-US" sz="1400" dirty="0" smtClean="0"/>
          </a:p>
          <a:p>
            <a:r>
              <a:rPr lang="en-US" sz="1400" dirty="0" smtClean="0"/>
              <a:t>…students will be introduced to the notion of forces and force balance in the context of bridges…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35468" y="4724401"/>
            <a:ext cx="3183466" cy="1559858"/>
          </a:xfrm>
          <a:prstGeom prst="wedgeRectCallout">
            <a:avLst>
              <a:gd name="adj1" fmla="val 92999"/>
              <a:gd name="adj2" fmla="val -62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u="sng" dirty="0" smtClean="0"/>
              <a:t>Societal Context:  </a:t>
            </a:r>
          </a:p>
          <a:p>
            <a:r>
              <a:rPr lang="en-US" sz="1400" b="1" dirty="0" smtClean="0"/>
              <a:t>Activity 5 – Decisions </a:t>
            </a:r>
            <a:r>
              <a:rPr lang="en-US" sz="1400" b="1" dirty="0" err="1" smtClean="0"/>
              <a:t>Decisions</a:t>
            </a:r>
            <a:r>
              <a:rPr lang="en-US" sz="1400" b="1" dirty="0" smtClean="0"/>
              <a:t>: The Bridge Dilemma</a:t>
            </a:r>
            <a:endParaRPr lang="en-US" sz="1400" dirty="0" smtClean="0"/>
          </a:p>
          <a:p>
            <a:r>
              <a:rPr lang="en-US" sz="1400" dirty="0" smtClean="0"/>
              <a:t>…. Alternative options... Historical, environmental, and social issues will have to be considered in the design plan. …</a:t>
            </a:r>
            <a:endParaRPr lang="en-US" sz="1400" b="1" dirty="0" smtClean="0"/>
          </a:p>
        </p:txBody>
      </p:sp>
      <p:sp>
        <p:nvSpPr>
          <p:cNvPr id="9" name="Rectangular Callout 8"/>
          <p:cNvSpPr/>
          <p:nvPr/>
        </p:nvSpPr>
        <p:spPr bwMode="auto">
          <a:xfrm>
            <a:off x="143935" y="2226733"/>
            <a:ext cx="3183466" cy="1215713"/>
          </a:xfrm>
          <a:prstGeom prst="wedgeRectCallout">
            <a:avLst>
              <a:gd name="adj1" fmla="val 91373"/>
              <a:gd name="adj2" fmla="val -657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u="sng" dirty="0" smtClean="0"/>
              <a:t>Collaborative Activities:</a:t>
            </a:r>
          </a:p>
          <a:p>
            <a:r>
              <a:rPr lang="en-US" sz="1400" b="1" dirty="0" smtClean="0"/>
              <a:t>Activity 2 – May the Force Be With You </a:t>
            </a:r>
          </a:p>
          <a:p>
            <a:r>
              <a:rPr lang="en-US" sz="1400" dirty="0" smtClean="0"/>
              <a:t>The students will work in groups and build models …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43932" y="3564467"/>
            <a:ext cx="3183467" cy="1083733"/>
          </a:xfrm>
          <a:prstGeom prst="wedgeRectCallout">
            <a:avLst>
              <a:gd name="adj1" fmla="val 92438"/>
              <a:gd name="adj2" fmla="val 1811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u="sng" dirty="0" smtClean="0"/>
              <a:t>Iterative Design Process: </a:t>
            </a:r>
          </a:p>
          <a:p>
            <a:r>
              <a:rPr lang="en-US" sz="1400" b="1" dirty="0" smtClean="0"/>
              <a:t>Activity 4 – Make it Safe…but…</a:t>
            </a:r>
            <a:endParaRPr lang="en-US" sz="1400" dirty="0" smtClean="0"/>
          </a:p>
          <a:p>
            <a:r>
              <a:rPr lang="en-US" sz="1400" dirty="0" smtClean="0"/>
              <a:t>Groups will determine repairs and renovations needed based on…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1307" t="11806" r="27430"/>
          <a:stretch>
            <a:fillRect/>
          </a:stretch>
        </p:blipFill>
        <p:spPr bwMode="auto">
          <a:xfrm>
            <a:off x="4707467" y="897467"/>
            <a:ext cx="443653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6490"/>
            <a:ext cx="6858000" cy="1077218"/>
          </a:xfrm>
        </p:spPr>
        <p:txBody>
          <a:bodyPr/>
          <a:lstStyle/>
          <a:p>
            <a:r>
              <a:rPr lang="en-US" dirty="0" smtClean="0"/>
              <a:t>Bridges Activity 5: example of curriculum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Improving Aging Infrastructure: Bridges </a:t>
            </a:r>
          </a:p>
          <a:p>
            <a:pPr lvl="1"/>
            <a:r>
              <a:rPr lang="en-US" dirty="0" smtClean="0"/>
              <a:t>Activity 5: “Decisions, Decisions: The Bridge Dilemma”</a:t>
            </a:r>
          </a:p>
          <a:p>
            <a:endParaRPr lang="en-US" dirty="0" smtClean="0"/>
          </a:p>
          <a:p>
            <a:r>
              <a:rPr lang="en-US" dirty="0" smtClean="0"/>
              <a:t>Handouts – Student guide, teachers guide/student sheets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6490"/>
            <a:ext cx="6858000" cy="1077218"/>
          </a:xfrm>
        </p:spPr>
        <p:txBody>
          <a:bodyPr/>
          <a:lstStyle/>
          <a:p>
            <a:r>
              <a:rPr lang="en-US" dirty="0" smtClean="0"/>
              <a:t>Students evaluate bridge design considerations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8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graders recorded at Edgewood Campus School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evaluating proposals edited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0780" y="3429000"/>
            <a:ext cx="5300820" cy="2979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-96490"/>
            <a:ext cx="7112000" cy="1077218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Next Generation Science Standards (NGSS): middle school </a:t>
            </a:r>
            <a:r>
              <a:rPr lang="en-US" i="1" dirty="0" smtClean="0">
                <a:ea typeface="ＭＳ Ｐゴシック" pitchFamily="-1" charset="-128"/>
              </a:rPr>
              <a:t>sciences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092200"/>
            <a:ext cx="6032500" cy="5562600"/>
          </a:xfrm>
        </p:spPr>
        <p:txBody>
          <a:bodyPr/>
          <a:lstStyle/>
          <a:p>
            <a:r>
              <a:rPr lang="en-US" b="1" dirty="0" smtClean="0">
                <a:ea typeface="ＭＳ Ｐゴシック" pitchFamily="-1" charset="-128"/>
              </a:rPr>
              <a:t>Physical: </a:t>
            </a:r>
            <a:r>
              <a:rPr lang="en-US" dirty="0" smtClean="0">
                <a:ea typeface="ＭＳ Ｐゴシック" pitchFamily="-1" charset="-128"/>
              </a:rPr>
              <a:t>Performance expectations…blend core ideas with 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1" charset="-128"/>
              </a:rPr>
              <a:t>scientific and engineering practices</a:t>
            </a:r>
          </a:p>
          <a:p>
            <a:endParaRPr lang="en-US" i="1" dirty="0" smtClean="0">
              <a:solidFill>
                <a:srgbClr val="800000"/>
              </a:solidFill>
              <a:ea typeface="ＭＳ Ｐゴシック" pitchFamily="-1" charset="-128"/>
            </a:endParaRPr>
          </a:p>
          <a:p>
            <a:r>
              <a:rPr lang="en-US" b="1" dirty="0" smtClean="0">
                <a:solidFill>
                  <a:srgbClr val="000000"/>
                </a:solidFill>
                <a:ea typeface="ＭＳ Ｐゴシック" pitchFamily="-1" charset="-128"/>
              </a:rPr>
              <a:t>Life: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1" charset="-128"/>
              </a:rPr>
              <a:t> Evaluate competing design solutions</a:t>
            </a:r>
            <a:r>
              <a:rPr lang="en-US" i="1" dirty="0" smtClean="0">
                <a:ea typeface="ＭＳ Ｐゴシック" pitchFamily="-1" charset="-128"/>
              </a:rPr>
              <a:t> </a:t>
            </a:r>
            <a:r>
              <a:rPr lang="en-US" dirty="0" smtClean="0">
                <a:ea typeface="ＭＳ Ｐゴシック" pitchFamily="-1" charset="-128"/>
              </a:rPr>
              <a:t>…for ecosystem services</a:t>
            </a:r>
          </a:p>
          <a:p>
            <a:endParaRPr lang="en-US" i="1" dirty="0" smtClean="0">
              <a:solidFill>
                <a:srgbClr val="800000"/>
              </a:solidFill>
              <a:ea typeface="ＭＳ Ｐゴシック" pitchFamily="-1" charset="-128"/>
            </a:endParaRPr>
          </a:p>
          <a:p>
            <a:r>
              <a:rPr lang="en-US" b="1" dirty="0" smtClean="0">
                <a:solidFill>
                  <a:srgbClr val="000000"/>
                </a:solidFill>
                <a:ea typeface="ＭＳ Ｐゴシック" pitchFamily="-1" charset="-128"/>
              </a:rPr>
              <a:t>Space and Earth: … 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1" charset="-128"/>
              </a:rPr>
              <a:t>strong human connection to engineering</a:t>
            </a:r>
            <a:r>
              <a:rPr lang="en-US" dirty="0" smtClean="0">
                <a:solidFill>
                  <a:srgbClr val="000000"/>
                </a:solidFill>
                <a:ea typeface="ＭＳ Ｐゴシック" pitchFamily="-1" charset="-128"/>
              </a:rPr>
              <a:t> through the instruments and technologies that have allowed us to explore the objects in our solar system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ea typeface="ＭＳ Ｐゴシック" pitchFamily="-1" charset="-128"/>
              </a:rPr>
              <a:t>Human Impacts: </a:t>
            </a:r>
            <a:r>
              <a:rPr lang="en-US" dirty="0" smtClean="0">
                <a:ea typeface="ＭＳ Ｐゴシック" pitchFamily="-1" charset="-128"/>
              </a:rPr>
              <a:t>Students understand the ways </a:t>
            </a:r>
            <a:r>
              <a:rPr lang="en-US" dirty="0" smtClean="0">
                <a:solidFill>
                  <a:srgbClr val="800000"/>
                </a:solidFill>
                <a:ea typeface="ＭＳ Ｐゴシック" pitchFamily="-1" charset="-128"/>
              </a:rPr>
              <a:t>that human activities impact Earth’s other systems</a:t>
            </a:r>
            <a:endParaRPr lang="en-US" b="1" i="1" dirty="0" smtClean="0">
              <a:solidFill>
                <a:srgbClr val="800000"/>
              </a:solidFill>
              <a:ea typeface="ＭＳ Ｐゴシック" pitchFamily="-1" charset="-128"/>
            </a:endParaRPr>
          </a:p>
          <a:p>
            <a:endParaRPr lang="en-US" dirty="0" smtClean="0">
              <a:ea typeface="ＭＳ Ｐゴシック" pitchFamily="-1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-1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-1" charset="-128"/>
            </a:endParaRPr>
          </a:p>
        </p:txBody>
      </p:sp>
      <p:pic>
        <p:nvPicPr>
          <p:cNvPr id="30724" name="Picture 4" descr="Framework_K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199" y="3717926"/>
            <a:ext cx="2298701" cy="27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744" y="1384300"/>
            <a:ext cx="3209256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61913"/>
            <a:ext cx="7134225" cy="830262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" charset="-128"/>
              </a:rPr>
              <a:t>Activities link math/science concepts to Grand Challenges – </a:t>
            </a:r>
            <a:r>
              <a:rPr lang="en-US" sz="2400" i="1" dirty="0" smtClean="0">
                <a:ea typeface="ＭＳ Ｐゴシック" pitchFamily="-1" charset="-128"/>
              </a:rPr>
              <a:t>Health Care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471" y="1125071"/>
            <a:ext cx="8839200" cy="5392738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>
                <a:solidFill>
                  <a:srgbClr val="800000"/>
                </a:solidFill>
                <a:ea typeface="ＭＳ Ｐゴシック" pitchFamily="-1" charset="-128"/>
              </a:rPr>
              <a:t>Biomedical imaging</a:t>
            </a:r>
            <a:endParaRPr lang="en-US" b="1" i="1" dirty="0" smtClean="0">
              <a:ea typeface="ＭＳ Ｐゴシック" pitchFamily="-1" charset="-128"/>
            </a:endParaRPr>
          </a:p>
          <a:p>
            <a:r>
              <a:rPr lang="en-US" dirty="0" smtClean="0">
                <a:ea typeface="ＭＳ Ｐゴシック" pitchFamily="-1" charset="-128"/>
              </a:rPr>
              <a:t>Story line: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Students go on a (virtual) visit to a research laboratory in a biomedical engineering company</a:t>
            </a:r>
          </a:p>
          <a:p>
            <a:pPr lvl="2"/>
            <a:r>
              <a:rPr lang="en-US" dirty="0" smtClean="0"/>
              <a:t>Engineers in this lab are developing, testing, and refining new technologies for diagnostic imaging</a:t>
            </a:r>
          </a:p>
          <a:p>
            <a:pPr lvl="2"/>
            <a:r>
              <a:rPr lang="en-US" dirty="0" smtClean="0"/>
              <a:t>Students assist with some of the research and development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" y="4039738"/>
            <a:ext cx="2632739" cy="19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93" y="3919278"/>
            <a:ext cx="1871022" cy="2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t="21453" r="51749" b="31507"/>
          <a:stretch/>
        </p:blipFill>
        <p:spPr bwMode="auto">
          <a:xfrm>
            <a:off x="5486400" y="3868116"/>
            <a:ext cx="3261815" cy="29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61913"/>
            <a:ext cx="7134225" cy="830262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" charset="-128"/>
              </a:rPr>
              <a:t>Activities link math/science concepts to Grand Challenges – </a:t>
            </a:r>
            <a:r>
              <a:rPr lang="en-US" sz="2400" i="1" dirty="0" smtClean="0">
                <a:ea typeface="ＭＳ Ｐゴシック" pitchFamily="-1" charset="-128"/>
              </a:rPr>
              <a:t>Health Care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471" y="1125071"/>
            <a:ext cx="8839200" cy="5392738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>
                <a:solidFill>
                  <a:srgbClr val="800000"/>
                </a:solidFill>
                <a:ea typeface="ＭＳ Ｐゴシック" pitchFamily="-1" charset="-128"/>
              </a:rPr>
              <a:t>Biomedical imaging</a:t>
            </a:r>
            <a:endParaRPr lang="en-US" b="1" i="1" dirty="0" smtClean="0">
              <a:ea typeface="ＭＳ Ｐゴシック" pitchFamily="-1" charset="-128"/>
            </a:endParaRPr>
          </a:p>
          <a:p>
            <a:r>
              <a:rPr lang="en-US" dirty="0" smtClean="0">
                <a:ea typeface="ＭＳ Ｐゴシック" pitchFamily="-1" charset="-128"/>
              </a:rPr>
              <a:t>Students develop math and science skills as they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role-play as engineers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design and implement an imaging technique to determine the shape of a hidden object inside a box</a:t>
            </a:r>
          </a:p>
          <a:p>
            <a:pPr lvl="1"/>
            <a:endParaRPr lang="en-US" dirty="0" smtClean="0">
              <a:ea typeface="ＭＳ Ｐゴシック" pitchFamily="-1" charset="-128"/>
            </a:endParaRPr>
          </a:p>
          <a:p>
            <a:pPr lvl="1"/>
            <a:endParaRPr lang="en-US" dirty="0">
              <a:ea typeface="ＭＳ Ｐゴシック" pitchFamily="-1" charset="-128"/>
            </a:endParaRPr>
          </a:p>
          <a:p>
            <a:pPr lvl="1"/>
            <a:endParaRPr lang="en-US" dirty="0" smtClean="0">
              <a:ea typeface="ＭＳ Ｐゴシック" pitchFamily="-1" charset="-128"/>
            </a:endParaRPr>
          </a:p>
          <a:p>
            <a:pPr lvl="1"/>
            <a:endParaRPr lang="en-US" dirty="0">
              <a:ea typeface="ＭＳ Ｐゴシック" pitchFamily="-1" charset="-128"/>
            </a:endParaRPr>
          </a:p>
          <a:p>
            <a:pPr lvl="1"/>
            <a:endParaRPr lang="en-US" dirty="0" smtClean="0">
              <a:ea typeface="ＭＳ Ｐゴシック" pitchFamily="-1" charset="-128"/>
            </a:endParaRPr>
          </a:p>
          <a:p>
            <a:pPr lvl="1"/>
            <a:endParaRPr lang="en-US" dirty="0">
              <a:ea typeface="ＭＳ Ｐゴシック" pitchFamily="-1" charset="-128"/>
            </a:endParaRPr>
          </a:p>
          <a:p>
            <a:pPr lvl="1"/>
            <a:endParaRPr lang="en-US" dirty="0" smtClean="0">
              <a:ea typeface="ＭＳ Ｐゴシック" pitchFamily="-1" charset="-128"/>
            </a:endParaRPr>
          </a:p>
          <a:p>
            <a:pPr lvl="1"/>
            <a:endParaRPr lang="en-US" dirty="0">
              <a:ea typeface="ＭＳ Ｐゴシック" pitchFamily="-1" charset="-128"/>
            </a:endParaRPr>
          </a:p>
          <a:p>
            <a:pPr lvl="1"/>
            <a:r>
              <a:rPr lang="en-US" dirty="0" smtClean="0">
                <a:ea typeface="ＭＳ Ｐゴシック" pitchFamily="-1" charset="-128"/>
              </a:rPr>
              <a:t>create a (fictionalized) predictive mathematical model for tumor classification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5" t="36608" r="17030" b="6889"/>
          <a:stretch/>
        </p:blipFill>
        <p:spPr bwMode="auto">
          <a:xfrm>
            <a:off x="3289111" y="3077225"/>
            <a:ext cx="3084393" cy="268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68550"/>
            <a:ext cx="3098800" cy="2062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Biomedical Imaging Unit: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Goals and Activities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15653" t="22702" r="12178" b="2881"/>
          <a:stretch>
            <a:fillRect/>
          </a:stretch>
        </p:blipFill>
        <p:spPr bwMode="auto">
          <a:xfrm>
            <a:off x="3264080" y="1"/>
            <a:ext cx="576841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0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-123742"/>
            <a:ext cx="6858000" cy="1077218"/>
          </a:xfrm>
        </p:spPr>
        <p:txBody>
          <a:bodyPr/>
          <a:lstStyle/>
          <a:p>
            <a:r>
              <a:rPr lang="en-US" dirty="0" smtClean="0"/>
              <a:t>Biomedical imaging </a:t>
            </a:r>
            <a:br>
              <a:rPr lang="en-US" dirty="0" smtClean="0"/>
            </a:br>
            <a:r>
              <a:rPr lang="en-US" dirty="0" smtClean="0"/>
              <a:t>- engineering concepts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316" t="22140" r="12824" b="3096"/>
          <a:stretch>
            <a:fillRect/>
          </a:stretch>
        </p:blipFill>
        <p:spPr bwMode="auto">
          <a:xfrm>
            <a:off x="3148964" y="1159727"/>
            <a:ext cx="5939277" cy="55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 bwMode="auto">
          <a:xfrm>
            <a:off x="89211" y="4761570"/>
            <a:ext cx="2610417" cy="2051825"/>
          </a:xfrm>
          <a:prstGeom prst="wedgeRectCallout">
            <a:avLst>
              <a:gd name="adj1" fmla="val 69732"/>
              <a:gd name="adj2" fmla="val -2480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1" u="sng" dirty="0" smtClean="0"/>
          </a:p>
          <a:p>
            <a:r>
              <a:rPr lang="en-US" sz="1400" b="1" u="sng" dirty="0" smtClean="0"/>
              <a:t>Math and science:</a:t>
            </a:r>
          </a:p>
          <a:p>
            <a:r>
              <a:rPr lang="en-US" sz="1400" dirty="0" smtClean="0"/>
              <a:t>You will create a mathematical model from health care data…</a:t>
            </a:r>
            <a:endParaRPr lang="en-US" sz="1400" b="1" u="sng" dirty="0" smtClean="0"/>
          </a:p>
          <a:p>
            <a:endParaRPr lang="en-US" sz="1400" b="1" u="sng" dirty="0" smtClean="0"/>
          </a:p>
          <a:p>
            <a:r>
              <a:rPr lang="en-US" sz="1400" b="1" u="sng" dirty="0" smtClean="0"/>
              <a:t>Societal context:</a:t>
            </a:r>
          </a:p>
          <a:p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…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 help physicians make diagnostic decisions</a:t>
            </a:r>
            <a:r>
              <a:rPr lang="en-US" sz="1400" dirty="0" smtClean="0"/>
              <a:t>…</a:t>
            </a:r>
          </a:p>
          <a:p>
            <a:endParaRPr lang="en-US" sz="1400" b="1" u="sng" dirty="0" smtClean="0"/>
          </a:p>
          <a:p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88178" y="1081668"/>
            <a:ext cx="2610417" cy="3590693"/>
          </a:xfrm>
          <a:prstGeom prst="wedgeRectCallout">
            <a:avLst>
              <a:gd name="adj1" fmla="val 67597"/>
              <a:gd name="adj2" fmla="val 3731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400" b="1" u="sng" dirty="0" smtClean="0"/>
          </a:p>
          <a:p>
            <a:r>
              <a:rPr lang="en-US" sz="1400" b="1" u="sng" dirty="0" smtClean="0"/>
              <a:t>Iterative design process:  </a:t>
            </a:r>
          </a:p>
          <a:p>
            <a:r>
              <a:rPr lang="en-US" sz="1400" dirty="0" smtClean="0"/>
              <a:t>How would you change the design of the box to get a better or more versatile imaging device?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endParaRPr lang="en-US" sz="1400" b="1" u="sng" dirty="0" smtClean="0"/>
          </a:p>
          <a:p>
            <a:r>
              <a:rPr lang="en-US" sz="1400" b="1" u="sng" dirty="0" smtClean="0"/>
              <a:t>Collaborative activities:</a:t>
            </a:r>
          </a:p>
          <a:p>
            <a:r>
              <a:rPr lang="en-US" sz="1400" dirty="0" smtClean="0"/>
              <a:t>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olving challenges in health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care requires contributions from a diverse team of engineers…</a:t>
            </a:r>
          </a:p>
          <a:p>
            <a:endParaRPr kumimoji="0" lang="en-US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r>
              <a:rPr lang="en-US" sz="1400" baseline="0" dirty="0" smtClean="0"/>
              <a:t>Working with your team, develop a procedure,</a:t>
            </a:r>
            <a:r>
              <a:rPr lang="en-US" sz="1400" dirty="0" smtClean="0"/>
              <a:t> including a signal processing plan…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6490"/>
            <a:ext cx="6858000" cy="1077218"/>
          </a:xfrm>
        </p:spPr>
        <p:txBody>
          <a:bodyPr/>
          <a:lstStyle/>
          <a:p>
            <a:r>
              <a:rPr lang="en-US" dirty="0" smtClean="0"/>
              <a:t>Biomedical Imaging Activity 3: example of curriculum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Care: Biomedical Imaging </a:t>
            </a:r>
          </a:p>
          <a:p>
            <a:pPr lvl="1"/>
            <a:r>
              <a:rPr lang="en-US" dirty="0" smtClean="0"/>
              <a:t>Activity 3: “Turning Visible”</a:t>
            </a:r>
          </a:p>
          <a:p>
            <a:endParaRPr lang="en-US" dirty="0" smtClean="0"/>
          </a:p>
          <a:p>
            <a:r>
              <a:rPr lang="en-US" dirty="0" smtClean="0"/>
              <a:t>Handouts – Student guide, teachers guide/student sheets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Summary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ea typeface="ＭＳ Ｐゴシック" pitchFamily="-1" charset="-128"/>
              </a:rPr>
              <a:t>Integration</a:t>
            </a:r>
            <a:r>
              <a:rPr lang="en-US" dirty="0" smtClean="0">
                <a:ea typeface="ＭＳ Ｐゴシック" pitchFamily="-1" charset="-128"/>
              </a:rPr>
              <a:t> of engineering into math/science curriculum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Key engineering elements:</a:t>
            </a:r>
          </a:p>
          <a:p>
            <a:pPr marL="1257300" lvl="2" indent="-457200">
              <a:buFontTx/>
              <a:buAutoNum type="arabicPeriod"/>
            </a:pPr>
            <a:r>
              <a:rPr lang="en-US" dirty="0">
                <a:ea typeface="ＭＳ Ｐゴシック" pitchFamily="-1" charset="-128"/>
              </a:rPr>
              <a:t>Iterative design process, refinement of </a:t>
            </a:r>
            <a:r>
              <a:rPr lang="en-US" dirty="0" smtClean="0">
                <a:ea typeface="ＭＳ Ｐゴシック" pitchFamily="-1" charset="-128"/>
              </a:rPr>
              <a:t>design</a:t>
            </a:r>
            <a:endParaRPr lang="en-US" sz="2800" dirty="0">
              <a:ea typeface="ＭＳ Ｐゴシック" pitchFamily="-1" charset="-128"/>
            </a:endParaRPr>
          </a:p>
          <a:p>
            <a:pPr marL="1257300" lvl="2" indent="-457200">
              <a:buFontTx/>
              <a:buAutoNum type="arabicPeriod"/>
            </a:pPr>
            <a:r>
              <a:rPr lang="en-US" dirty="0">
                <a:ea typeface="ＭＳ Ｐゴシック" pitchFamily="-1" charset="-128"/>
              </a:rPr>
              <a:t>Societal </a:t>
            </a:r>
            <a:r>
              <a:rPr lang="en-US" dirty="0" smtClean="0">
                <a:ea typeface="ＭＳ Ｐゴシック" pitchFamily="-1" charset="-128"/>
              </a:rPr>
              <a:t>context</a:t>
            </a:r>
            <a:endParaRPr lang="en-US" sz="2800" dirty="0">
              <a:ea typeface="ＭＳ Ｐゴシック" pitchFamily="-1" charset="-128"/>
            </a:endParaRPr>
          </a:p>
          <a:p>
            <a:pPr marL="1257300" lvl="2" indent="-457200">
              <a:buFontTx/>
              <a:buAutoNum type="arabicPeriod"/>
            </a:pPr>
            <a:r>
              <a:rPr lang="en-US" dirty="0">
                <a:ea typeface="ＭＳ Ｐゴシック" pitchFamily="-1" charset="-128"/>
              </a:rPr>
              <a:t>Application of math and science </a:t>
            </a:r>
            <a:r>
              <a:rPr lang="en-US" dirty="0" smtClean="0">
                <a:ea typeface="ＭＳ Ｐゴシック" pitchFamily="-1" charset="-128"/>
              </a:rPr>
              <a:t>concepts</a:t>
            </a:r>
            <a:endParaRPr lang="en-US" sz="2800" dirty="0">
              <a:ea typeface="ＭＳ Ｐゴシック" pitchFamily="-1" charset="-128"/>
            </a:endParaRPr>
          </a:p>
          <a:p>
            <a:pPr marL="1257300" lvl="2" indent="-457200">
              <a:buFontTx/>
              <a:buAutoNum type="arabicPeriod"/>
            </a:pPr>
            <a:r>
              <a:rPr lang="en-US" dirty="0">
                <a:ea typeface="ＭＳ Ｐゴシック" pitchFamily="-1" charset="-128"/>
              </a:rPr>
              <a:t>Collaborative </a:t>
            </a:r>
            <a:r>
              <a:rPr lang="en-US" dirty="0" smtClean="0">
                <a:ea typeface="ＭＳ Ｐゴシック" pitchFamily="-1" charset="-128"/>
              </a:rPr>
              <a:t>activities</a:t>
            </a:r>
          </a:p>
          <a:p>
            <a:r>
              <a:rPr lang="en-US" i="1" dirty="0" smtClean="0"/>
              <a:t>Stereotypes</a:t>
            </a:r>
            <a:r>
              <a:rPr lang="en-US" dirty="0" smtClean="0"/>
              <a:t>: building of structures </a:t>
            </a:r>
            <a:r>
              <a:rPr lang="en-US" i="1" dirty="0" smtClean="0"/>
              <a:t>may or may not use</a:t>
            </a:r>
            <a:r>
              <a:rPr lang="en-US" dirty="0" smtClean="0"/>
              <a:t> engineering; it certainly does not define engineering</a:t>
            </a:r>
          </a:p>
          <a:p>
            <a:r>
              <a:rPr lang="en-US" i="1" dirty="0" smtClean="0"/>
              <a:t>Societal context</a:t>
            </a:r>
            <a:r>
              <a:rPr lang="en-US" dirty="0" smtClean="0"/>
              <a:t>: engineering can be found in every aspect of the human experience</a:t>
            </a:r>
          </a:p>
          <a:p>
            <a:r>
              <a:rPr lang="en-US" dirty="0" smtClean="0"/>
              <a:t>Engineering and science are </a:t>
            </a:r>
            <a:r>
              <a:rPr lang="en-US" i="1" dirty="0" smtClean="0"/>
              <a:t>symbiotic</a:t>
            </a:r>
            <a:r>
              <a:rPr lang="en-US" dirty="0" smtClean="0"/>
              <a:t>, but different</a:t>
            </a:r>
          </a:p>
          <a:p>
            <a:pPr lvl="1"/>
            <a:r>
              <a:rPr lang="en-US" dirty="0" smtClean="0"/>
              <a:t>Science = testable explanations of our universe</a:t>
            </a:r>
          </a:p>
          <a:p>
            <a:pPr lvl="1"/>
            <a:r>
              <a:rPr lang="en-US" dirty="0" smtClean="0"/>
              <a:t>Engineering = application of science in a structured process to solve problems of human need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Engineering is as broad as the human experience and as sophisticated as our societies</a:t>
            </a:r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490"/>
            <a:ext cx="7543800" cy="1077218"/>
          </a:xfrm>
        </p:spPr>
        <p:txBody>
          <a:bodyPr/>
          <a:lstStyle/>
          <a:p>
            <a:r>
              <a:rPr lang="en-US" dirty="0" smtClean="0"/>
              <a:t>Grand Challenges Instructional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Because this is an active research project…</a:t>
            </a:r>
          </a:p>
          <a:p>
            <a:pPr marL="0" indent="0">
              <a:buNone/>
            </a:pPr>
            <a:endParaRPr lang="en-US" sz="3200" i="1" dirty="0" smtClean="0"/>
          </a:p>
          <a:p>
            <a:r>
              <a:rPr lang="en-US" dirty="0" smtClean="0"/>
              <a:t>Units not yet available for widespread distribution</a:t>
            </a:r>
          </a:p>
          <a:p>
            <a:pPr lvl="1"/>
            <a:r>
              <a:rPr lang="en-US" dirty="0" smtClean="0"/>
              <a:t>Instructional unit pilot took place 2011-2013</a:t>
            </a:r>
          </a:p>
          <a:p>
            <a:pPr lvl="1"/>
            <a:r>
              <a:rPr lang="en-US" dirty="0" smtClean="0"/>
              <a:t>Data collection and analysis is continuing</a:t>
            </a:r>
          </a:p>
          <a:p>
            <a:pPr lvl="1"/>
            <a:r>
              <a:rPr lang="en-US" dirty="0" smtClean="0"/>
              <a:t>Unit revisions expected</a:t>
            </a:r>
          </a:p>
          <a:p>
            <a:endParaRPr lang="en-US" dirty="0" smtClean="0"/>
          </a:p>
          <a:p>
            <a:r>
              <a:rPr lang="en-US" dirty="0" smtClean="0"/>
              <a:t>If you are interested in being contacted about instructional module availability</a:t>
            </a:r>
          </a:p>
          <a:p>
            <a:pPr lvl="1"/>
            <a:r>
              <a:rPr lang="en-US" dirty="0" smtClean="0"/>
              <a:t>Please sign up!</a:t>
            </a:r>
          </a:p>
          <a:p>
            <a:pPr lvl="1"/>
            <a:r>
              <a:rPr lang="en-US" dirty="0" smtClean="0"/>
              <a:t>Sign up lists are being circulated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Acknowledgments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29100" cy="5562600"/>
          </a:xfrm>
        </p:spPr>
        <p:txBody>
          <a:bodyPr/>
          <a:lstStyle/>
          <a:p>
            <a:r>
              <a:rPr lang="en-US" b="1" dirty="0">
                <a:ea typeface="ＭＳ Ｐゴシック" pitchFamily="-65" charset="-128"/>
                <a:cs typeface="ＭＳ Ｐゴシック" pitchFamily="-65" charset="-128"/>
              </a:rPr>
              <a:t>Curriculum development</a:t>
            </a:r>
          </a:p>
          <a:p>
            <a:pPr lvl="1"/>
            <a:r>
              <a:rPr lang="en-US" dirty="0"/>
              <a:t>Amy </a:t>
            </a:r>
            <a:r>
              <a:rPr lang="en-US" dirty="0" err="1"/>
              <a:t>Schiebel</a:t>
            </a:r>
            <a:r>
              <a:rPr lang="en-US" dirty="0"/>
              <a:t> – Edgewood College</a:t>
            </a:r>
          </a:p>
          <a:p>
            <a:pPr lvl="1"/>
            <a:r>
              <a:rPr lang="en-US" dirty="0"/>
              <a:t>Tam </a:t>
            </a:r>
            <a:r>
              <a:rPr lang="en-US" dirty="0" err="1"/>
              <a:t>Mayeshiba</a:t>
            </a:r>
            <a:endParaRPr lang="en-US" dirty="0"/>
          </a:p>
          <a:p>
            <a:pPr lvl="1"/>
            <a:r>
              <a:rPr lang="en-US" dirty="0"/>
              <a:t>Lauren </a:t>
            </a:r>
            <a:r>
              <a:rPr lang="en-US" dirty="0" err="1"/>
              <a:t>Aneskavich</a:t>
            </a:r>
            <a:endParaRPr lang="en-US" dirty="0"/>
          </a:p>
          <a:p>
            <a:pPr lvl="1"/>
            <a:r>
              <a:rPr lang="en-US" dirty="0"/>
              <a:t>Kevin Cheng</a:t>
            </a:r>
          </a:p>
          <a:p>
            <a:pPr lvl="1"/>
            <a:r>
              <a:rPr lang="en-US" dirty="0"/>
              <a:t>Benjamin </a:t>
            </a:r>
            <a:r>
              <a:rPr lang="en-US" dirty="0" err="1"/>
              <a:t>Crary</a:t>
            </a:r>
            <a:endParaRPr lang="en-US" dirty="0"/>
          </a:p>
          <a:p>
            <a:pPr lvl="1"/>
            <a:r>
              <a:rPr lang="en-US" dirty="0"/>
              <a:t>Jean </a:t>
            </a:r>
            <a:r>
              <a:rPr lang="en-US" dirty="0" err="1"/>
              <a:t>DeMerit</a:t>
            </a:r>
            <a:endParaRPr lang="en-US" dirty="0"/>
          </a:p>
          <a:p>
            <a:pPr lvl="1"/>
            <a:r>
              <a:rPr lang="en-US" dirty="0"/>
              <a:t>Kevin Anderson</a:t>
            </a:r>
          </a:p>
          <a:p>
            <a:pPr lvl="1"/>
            <a:r>
              <a:rPr lang="en-US" dirty="0"/>
              <a:t>Steven Cramer</a:t>
            </a:r>
          </a:p>
          <a:p>
            <a:pPr lvl="1"/>
            <a:r>
              <a:rPr lang="en-US" dirty="0"/>
              <a:t>Susan </a:t>
            </a:r>
            <a:r>
              <a:rPr lang="en-US" dirty="0" err="1"/>
              <a:t>Hagness</a:t>
            </a:r>
            <a:endParaRPr lang="en-US" dirty="0"/>
          </a:p>
          <a:p>
            <a:pPr lvl="1"/>
            <a:r>
              <a:rPr lang="en-US" dirty="0"/>
              <a:t>Amy Wendt</a:t>
            </a:r>
          </a:p>
          <a:p>
            <a:endParaRPr lang="en-US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572000" y="1143000"/>
            <a:ext cx="42291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Research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Kimberly Howard – Boston University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Jake Diestelman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Tsu-Lun Huang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b="1">
                <a:solidFill>
                  <a:srgbClr val="000000"/>
                </a:solidFill>
              </a:rPr>
              <a:t>Evaluator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Karen O’Brien – University of Maryland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endParaRPr lang="en-US"/>
          </a:p>
          <a:p>
            <a:pPr marL="342900" indent="-34290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b="1">
                <a:solidFill>
                  <a:srgbClr val="000000"/>
                </a:solidFill>
              </a:rPr>
              <a:t>Support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NSF grant DRL-</a:t>
            </a:r>
            <a:r>
              <a:rPr lang="en-US" sz="2000"/>
              <a:t>1020126 </a:t>
            </a:r>
            <a:endParaRPr lang="en-US" sz="200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Young Scientists of America</a:t>
            </a:r>
          </a:p>
          <a:p>
            <a:pPr marL="742950" lvl="1" indent="-285750">
              <a:spcBef>
                <a:spcPct val="20000"/>
              </a:spcBef>
              <a:buFont typeface="Wingdings" pitchFamily="-65" charset="2"/>
              <a:buChar char="§"/>
            </a:pPr>
            <a:r>
              <a:rPr lang="en-US" sz="2000">
                <a:solidFill>
                  <a:srgbClr val="000000"/>
                </a:solidFill>
              </a:rPr>
              <a:t>Plexus Foundation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826000" y="4495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9731"/>
            <a:ext cx="6858000" cy="584776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NGSS: middle school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070600" cy="5562600"/>
          </a:xfrm>
        </p:spPr>
        <p:txBody>
          <a:bodyPr/>
          <a:lstStyle/>
          <a:p>
            <a:r>
              <a:rPr lang="en-US" i="1" dirty="0" smtClean="0">
                <a:solidFill>
                  <a:srgbClr val="800000"/>
                </a:solidFill>
                <a:ea typeface="ＭＳ Ｐゴシック" pitchFamily="-1" charset="-128"/>
              </a:rPr>
              <a:t>Disciplinary core ideas: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Defining and delimiting engineering problems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Developing possible solutions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Optimizing the design solution</a:t>
            </a:r>
          </a:p>
          <a:p>
            <a:pPr lvl="1"/>
            <a:endParaRPr lang="en-US" dirty="0" smtClean="0">
              <a:ea typeface="ＭＳ Ｐゴシック" pitchFamily="-1" charset="-128"/>
            </a:endParaRPr>
          </a:p>
          <a:p>
            <a:r>
              <a:rPr lang="en-US" i="1" dirty="0" smtClean="0">
                <a:solidFill>
                  <a:srgbClr val="800000"/>
                </a:solidFill>
                <a:ea typeface="ＭＳ Ｐゴシック" pitchFamily="-1" charset="-128"/>
              </a:rPr>
              <a:t>Crosscutting Concepts: </a:t>
            </a:r>
            <a:endParaRPr lang="en-US" dirty="0" smtClean="0">
              <a:solidFill>
                <a:srgbClr val="800000"/>
              </a:solidFill>
              <a:ea typeface="ＭＳ Ｐゴシック" pitchFamily="-1" charset="-128"/>
            </a:endParaRPr>
          </a:p>
          <a:p>
            <a:pPr lvl="1"/>
            <a:r>
              <a:rPr lang="en-US" dirty="0" smtClean="0">
                <a:ea typeface="ＭＳ Ｐゴシック" pitchFamily="-1" charset="-128"/>
              </a:rPr>
              <a:t>Influence of science, engineering and technology on society and the natural world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744" y="1968500"/>
            <a:ext cx="3209256" cy="146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304800" y="-96490"/>
            <a:ext cx="6858000" cy="1077218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NGSS: </a:t>
            </a:r>
            <a:r>
              <a:rPr lang="en-US" i="1" dirty="0" smtClean="0">
                <a:ea typeface="ＭＳ Ｐゴシック" pitchFamily="-1" charset="-128"/>
              </a:rPr>
              <a:t>Integration</a:t>
            </a:r>
            <a:r>
              <a:rPr lang="en-US" dirty="0" smtClean="0">
                <a:ea typeface="ＭＳ Ｐゴシック" pitchFamily="-1" charset="-128"/>
              </a:rPr>
              <a:t> and the </a:t>
            </a:r>
            <a:r>
              <a:rPr lang="en-US" i="1" dirty="0" smtClean="0">
                <a:ea typeface="ＭＳ Ｐゴシック" pitchFamily="-1" charset="-128"/>
              </a:rPr>
              <a:t>practices</a:t>
            </a:r>
            <a:r>
              <a:rPr lang="en-US" dirty="0" smtClean="0">
                <a:ea typeface="ＭＳ Ｐゴシック" pitchFamily="-1" charset="-128"/>
              </a:rPr>
              <a:t> of science and engineering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Scientists: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ea typeface="ＭＳ Ｐゴシック" pitchFamily="-1" charset="-128"/>
              </a:rPr>
              <a:t>Ask questions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Develop/use models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Plan/execute investigations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Analyze/interpret data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Use math and computational thinking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ea typeface="ＭＳ Ｐゴシック" pitchFamily="-1" charset="-128"/>
              </a:rPr>
              <a:t>Construct explanations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Engage in argument from evidence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Obtain, evaluate, communicate information</a:t>
            </a:r>
          </a:p>
        </p:txBody>
      </p:sp>
      <p:sp>
        <p:nvSpPr>
          <p:cNvPr id="31748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Engineers: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pitchFamily="-1" charset="-128"/>
              </a:rPr>
              <a:t>Define problems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Develop/use models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Plan/execute investigations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Analyze/interpret data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Use math and computational thinking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pitchFamily="-1" charset="-128"/>
              </a:rPr>
              <a:t>Design solutions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Engage in argument from evidence</a:t>
            </a:r>
          </a:p>
          <a:p>
            <a:pPr lvl="1"/>
            <a:r>
              <a:rPr lang="en-US" dirty="0" smtClean="0">
                <a:ea typeface="ＭＳ Ｐゴシック" pitchFamily="-1" charset="-128"/>
              </a:rPr>
              <a:t>Obtain, evaluate, communicate information</a:t>
            </a:r>
          </a:p>
          <a:p>
            <a:pPr lvl="1"/>
            <a:endParaRPr 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6490"/>
            <a:ext cx="7135906" cy="1077218"/>
          </a:xfrm>
        </p:spPr>
        <p:txBody>
          <a:bodyPr/>
          <a:lstStyle/>
          <a:p>
            <a:r>
              <a:rPr lang="en-US" dirty="0" smtClean="0"/>
              <a:t>Do widely available activities meet NGSS engineering standards?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8700"/>
            <a:ext cx="8839200" cy="5219700"/>
          </a:xfrm>
        </p:spPr>
        <p:txBody>
          <a:bodyPr/>
          <a:lstStyle/>
          <a:p>
            <a:r>
              <a:rPr lang="en-US" dirty="0" smtClean="0"/>
              <a:t>Google search for instructional resources:</a:t>
            </a:r>
          </a:p>
          <a:p>
            <a:pPr lvl="1"/>
            <a:r>
              <a:rPr lang="en-US" dirty="0" smtClean="0"/>
              <a:t>“bridge building activity” :  47,000,000 results in Google</a:t>
            </a:r>
          </a:p>
          <a:p>
            <a:pPr lvl="1"/>
            <a:r>
              <a:rPr lang="en-US" dirty="0" smtClean="0"/>
              <a:t>“bridge </a:t>
            </a:r>
            <a:r>
              <a:rPr lang="en-US" dirty="0"/>
              <a:t>building </a:t>
            </a:r>
            <a:r>
              <a:rPr lang="en-US" dirty="0" smtClean="0"/>
              <a:t>activity for students” : 3,120,000 </a:t>
            </a:r>
            <a:r>
              <a:rPr lang="en-US" dirty="0"/>
              <a:t>results in </a:t>
            </a:r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“tower activity for students” : 92,800,000 results in Google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4" descr="racinephoto.jpg"/>
          <p:cNvPicPr>
            <a:picLocks noChangeAspect="1"/>
          </p:cNvPicPr>
          <p:nvPr/>
        </p:nvPicPr>
        <p:blipFill>
          <a:blip r:embed="rId3"/>
          <a:srcRect l="18000" t="31200" r="21600"/>
          <a:stretch>
            <a:fillRect/>
          </a:stretch>
        </p:blipFill>
        <p:spPr bwMode="auto">
          <a:xfrm>
            <a:off x="2230129" y="2799195"/>
            <a:ext cx="4297671" cy="36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37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6490"/>
            <a:ext cx="6858000" cy="1077218"/>
          </a:xfrm>
        </p:spPr>
        <p:txBody>
          <a:bodyPr/>
          <a:lstStyle/>
          <a:p>
            <a:r>
              <a:rPr lang="en-US" dirty="0" smtClean="0"/>
              <a:t>Consider an example: </a:t>
            </a:r>
            <a:br>
              <a:rPr lang="en-US" dirty="0" smtClean="0"/>
            </a:br>
            <a:r>
              <a:rPr lang="en-US" dirty="0" smtClean="0"/>
              <a:t>top of the list of Google Search hits</a:t>
            </a:r>
            <a:endParaRPr lang="en-US" dirty="0"/>
          </a:p>
        </p:txBody>
      </p:sp>
      <p:pic>
        <p:nvPicPr>
          <p:cNvPr id="5" name="Picture 4" descr="Marshmallow Tower Activity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591670" y="-787400"/>
            <a:ext cx="9920940" cy="14039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Marshmallow Tower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/>
          <a:lstStyle/>
          <a:p>
            <a:r>
              <a:rPr lang="en-US" dirty="0" smtClean="0"/>
              <a:t>Engineering elements included?</a:t>
            </a:r>
          </a:p>
          <a:p>
            <a:pPr lvl="1"/>
            <a:r>
              <a:rPr lang="en-US" dirty="0" smtClean="0"/>
              <a:t>Forces? – no connection to science core ideas</a:t>
            </a:r>
          </a:p>
          <a:p>
            <a:pPr lvl="1"/>
            <a:r>
              <a:rPr lang="en-US" dirty="0" smtClean="0"/>
              <a:t>Design is included, but in a limited way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Engineering elements </a:t>
            </a:r>
            <a:r>
              <a:rPr lang="en-US" i="1" dirty="0" smtClean="0"/>
              <a:t>not</a:t>
            </a:r>
            <a:r>
              <a:rPr lang="en-US" dirty="0" smtClean="0"/>
              <a:t> included?</a:t>
            </a:r>
          </a:p>
          <a:p>
            <a:pPr lvl="1"/>
            <a:r>
              <a:rPr lang="en-US" dirty="0" smtClean="0"/>
              <a:t>The function of the structure and associated constraints are not specified</a:t>
            </a:r>
          </a:p>
          <a:p>
            <a:pPr lvl="1"/>
            <a:r>
              <a:rPr lang="en-US" dirty="0" smtClean="0"/>
              <a:t>No time to design, test and refine design (iterative design process)</a:t>
            </a:r>
          </a:p>
          <a:p>
            <a:pPr lvl="1"/>
            <a:r>
              <a:rPr lang="en-US" dirty="0" smtClean="0"/>
              <a:t>Strength of squares vs. triangles: a discussion – but nothing further - is suggested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Misconceptions reinforced?</a:t>
            </a:r>
          </a:p>
          <a:p>
            <a:pPr lvl="1"/>
            <a:r>
              <a:rPr lang="en-US" dirty="0" smtClean="0"/>
              <a:t>Building structures and engineering are not synonymous</a:t>
            </a:r>
          </a:p>
          <a:p>
            <a:pPr lvl="1"/>
            <a:r>
              <a:rPr lang="en-US" dirty="0" smtClean="0"/>
              <a:t>Competition for tallest tower - engineering is not a competitive sport!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490"/>
            <a:ext cx="9410700" cy="1077218"/>
          </a:xfrm>
        </p:spPr>
        <p:txBody>
          <a:bodyPr/>
          <a:lstStyle/>
          <a:p>
            <a:r>
              <a:rPr lang="en-US" dirty="0" smtClean="0"/>
              <a:t>Engineering is as broad as the human experience and as sophisticated as our societies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858000" cy="5562600"/>
          </a:xfrm>
        </p:spPr>
        <p:txBody>
          <a:bodyPr/>
          <a:lstStyle/>
          <a:p>
            <a:r>
              <a:rPr lang="en-US" dirty="0" smtClean="0"/>
              <a:t>Design of safe buildings and bridges </a:t>
            </a:r>
            <a:r>
              <a:rPr lang="en-US" i="1" dirty="0" smtClean="0"/>
              <a:t>does</a:t>
            </a:r>
            <a:r>
              <a:rPr lang="en-US" dirty="0" smtClean="0"/>
              <a:t> require engineering, but engineering addresses human needs in many ways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Exposure to science in a </a:t>
            </a:r>
            <a:r>
              <a:rPr lang="en-US" i="1" dirty="0" smtClean="0"/>
              <a:t>variety</a:t>
            </a:r>
            <a:r>
              <a:rPr lang="en-US" dirty="0" smtClean="0"/>
              <a:t> of different engineering contexts may:</a:t>
            </a:r>
          </a:p>
          <a:p>
            <a:pPr lvl="1"/>
            <a:r>
              <a:rPr lang="en-US" dirty="0" smtClean="0"/>
              <a:t>Help connect science concepts to students’ own experiences</a:t>
            </a:r>
          </a:p>
          <a:p>
            <a:pPr lvl="1"/>
            <a:r>
              <a:rPr lang="en-US" dirty="0" smtClean="0"/>
              <a:t>Improve comprehension and retention of science concepts</a:t>
            </a:r>
          </a:p>
          <a:p>
            <a:pPr lvl="1"/>
            <a:r>
              <a:rPr lang="en-US" dirty="0" smtClean="0"/>
              <a:t>Break down inaccurate stereotypes of engineering </a:t>
            </a:r>
          </a:p>
          <a:p>
            <a:pPr lvl="1"/>
            <a:r>
              <a:rPr lang="en-US" dirty="0" smtClean="0"/>
              <a:t>Engage students with diverse backgrounds/interests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3750" r="27000" b="23551"/>
          <a:stretch>
            <a:fillRect/>
          </a:stretch>
        </p:blipFill>
        <p:spPr>
          <a:xfrm>
            <a:off x="7152803" y="1021223"/>
            <a:ext cx="1699097" cy="2213115"/>
          </a:xfrm>
          <a:prstGeom prst="rect">
            <a:avLst/>
          </a:prstGeom>
        </p:spPr>
      </p:pic>
      <p:pic>
        <p:nvPicPr>
          <p:cNvPr id="7" name="Picture 6" descr="Screen Shot 2012-03-02 at 4.14.00 PM.png"/>
          <p:cNvPicPr>
            <a:picLocks noChangeAspect="1"/>
          </p:cNvPicPr>
          <p:nvPr/>
        </p:nvPicPr>
        <p:blipFill>
          <a:blip r:embed="rId4"/>
          <a:srcRect r="76147" b="32863"/>
          <a:stretch>
            <a:fillRect/>
          </a:stretch>
        </p:blipFill>
        <p:spPr>
          <a:xfrm>
            <a:off x="6962828" y="3657600"/>
            <a:ext cx="2181172" cy="279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5900" y="1482974"/>
            <a:ext cx="8928100" cy="3231654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" charset="-128"/>
              </a:rPr>
              <a:t>Society's Grand Challenges for Engineering </a:t>
            </a:r>
            <a:br>
              <a:rPr lang="en-US" sz="4000" dirty="0" smtClean="0">
                <a:ea typeface="ＭＳ Ｐゴシック" pitchFamily="-1" charset="-128"/>
              </a:rPr>
            </a:br>
            <a:r>
              <a:rPr lang="en-US" dirty="0" smtClean="0">
                <a:ea typeface="ＭＳ Ｐゴシック" pitchFamily="-1" charset="-128"/>
              </a:rPr>
              <a:t>as a context for middle school STEM instruction</a:t>
            </a:r>
            <a:br>
              <a:rPr lang="en-US" dirty="0" smtClean="0">
                <a:ea typeface="ＭＳ Ｐゴシック" pitchFamily="-1" charset="-128"/>
              </a:rPr>
            </a:br>
            <a:r>
              <a:rPr lang="en-US" dirty="0" smtClean="0">
                <a:ea typeface="ＭＳ Ｐゴシック" pitchFamily="-1" charset="-128"/>
              </a:rPr>
              <a:t/>
            </a:r>
            <a:br>
              <a:rPr lang="en-US" dirty="0" smtClean="0">
                <a:ea typeface="ＭＳ Ｐゴシック" pitchFamily="-1" charset="-128"/>
              </a:rPr>
            </a:br>
            <a:r>
              <a:rPr lang="en-US" sz="2000" dirty="0" smtClean="0">
                <a:ea typeface="ＭＳ Ｐゴシック" pitchFamily="-1" charset="-128"/>
              </a:rPr>
              <a:t>NSF Award #</a:t>
            </a:r>
            <a:r>
              <a:rPr lang="en-US" sz="2000" dirty="0" smtClean="0"/>
              <a:t>1030126 Innovative Technology Experiences for Students and Teachers (ITEST) with additional support from the Young Scientists of America and Plexus Charitable Foundation</a:t>
            </a:r>
            <a:endParaRPr lang="en-US" sz="2000" dirty="0" smtClean="0">
              <a:ea typeface="ＭＳ Ｐゴシック" pitchFamily="-1" charset="-128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39640"/>
            <a:ext cx="8534400" cy="1661160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" charset="-128"/>
            </a:endParaRP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Investigators: 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Amy Wendt, Susan Hagness and Steven Cramer (Engineering, UW)</a:t>
            </a:r>
          </a:p>
          <a:p>
            <a:pPr eaLnBrk="1" hangingPunct="1"/>
            <a:r>
              <a:rPr lang="en-US" dirty="0" smtClean="0">
                <a:ea typeface="ＭＳ Ｐゴシック" pitchFamily="-1" charset="-128"/>
              </a:rPr>
              <a:t>Kimberly Howard (Education, Boston University)</a:t>
            </a:r>
          </a:p>
          <a:p>
            <a:pPr eaLnBrk="1" hangingPunct="1"/>
            <a:endParaRPr lang="en-US" dirty="0" smtClean="0">
              <a:ea typeface="ＭＳ Ｐゴシック" pitchFamily="-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w3">
  <a:themeElements>
    <a:clrScheme name="uw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w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w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w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w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 of JShea_URSI06</Template>
  <TotalTime>136306</TotalTime>
  <Words>1474</Words>
  <Application>Microsoft Office PowerPoint</Application>
  <PresentationFormat>Letter Paper (8.5x11 in)</PresentationFormat>
  <Paragraphs>283</Paragraphs>
  <Slides>27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uw3</vt:lpstr>
      <vt:lpstr>Making a difference in the world: Engineering in middle school math and science classrooms*  </vt:lpstr>
      <vt:lpstr>Next Generation Science Standards (NGSS): middle school sciences</vt:lpstr>
      <vt:lpstr>NGSS: middle school engineering</vt:lpstr>
      <vt:lpstr>NGSS: Integration and the practices of science and engineering</vt:lpstr>
      <vt:lpstr>Do widely available activities meet NGSS engineering standards?</vt:lpstr>
      <vt:lpstr>Consider an example:  top of the list of Google Search hits</vt:lpstr>
      <vt:lpstr>Marshmallow Tower</vt:lpstr>
      <vt:lpstr>Engineering is as broad as the human experience and as sophisticated as our societies</vt:lpstr>
      <vt:lpstr>Society's Grand Challenges for Engineering  as a context for middle school STEM instruction  NSF Award #1030126 Innovative Technology Experiences for Students and Teachers (ITEST) with additional support from the Young Scientists of America and Plexus Charitable Foundation</vt:lpstr>
      <vt:lpstr>UW “Grand Challenges”</vt:lpstr>
      <vt:lpstr>Making a difference in the world</vt:lpstr>
      <vt:lpstr>Grand Challenges for Engineering</vt:lpstr>
      <vt:lpstr>GCE Instructional Modules and Units</vt:lpstr>
      <vt:lpstr>Engineering concepts that guided development of the GCE modules</vt:lpstr>
      <vt:lpstr>Activities link math/science concepts to Grand Challenges – Municipal Infrastructure</vt:lpstr>
      <vt:lpstr>Infrastructure Goals and Activities</vt:lpstr>
      <vt:lpstr>Bridge restoration  – engineering concepts</vt:lpstr>
      <vt:lpstr>Bridges Activity 5: example of curriculum materials</vt:lpstr>
      <vt:lpstr>Students evaluate bridge design considerations</vt:lpstr>
      <vt:lpstr>Activities link math/science concepts to Grand Challenges – Health Care</vt:lpstr>
      <vt:lpstr>Activities link math/science concepts to Grand Challenges – Health Care</vt:lpstr>
      <vt:lpstr>Biomedical Imaging Unit: Goals and Activities</vt:lpstr>
      <vt:lpstr>Biomedical imaging  - engineering concepts</vt:lpstr>
      <vt:lpstr>Biomedical Imaging Activity 3: example of curriculum materials</vt:lpstr>
      <vt:lpstr>Summary</vt:lpstr>
      <vt:lpstr>Grand Challenges Instructional Modules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wilsonp</dc:creator>
  <cp:lastModifiedBy>Nordstrom, Leana</cp:lastModifiedBy>
  <cp:revision>1458</cp:revision>
  <cp:lastPrinted>2013-03-15T02:20:35Z</cp:lastPrinted>
  <dcterms:created xsi:type="dcterms:W3CDTF">2013-06-23T14:39:48Z</dcterms:created>
  <dcterms:modified xsi:type="dcterms:W3CDTF">2013-06-24T14:19:53Z</dcterms:modified>
</cp:coreProperties>
</file>