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ystal Day-Hess" initials="CDH" lastIdx="2" clrIdx="0">
    <p:extLst>
      <p:ext uri="{19B8F6BF-5375-455C-9EA6-DF929625EA0E}">
        <p15:presenceInfo xmlns:p15="http://schemas.microsoft.com/office/powerpoint/2012/main" userId="S::crystal.day-hess@du.edu::ee1ce1a4-d552-4eb9-8f59-b0eb2291bb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F3F3"/>
    <a:srgbClr val="FF5870"/>
    <a:srgbClr val="FDE85C"/>
    <a:srgbClr val="00CD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66" autoAdjust="0"/>
    <p:restoredTop sz="94660"/>
  </p:normalViewPr>
  <p:slideViewPr>
    <p:cSldViewPr snapToGrid="0">
      <p:cViewPr varScale="1">
        <p:scale>
          <a:sx n="128" d="100"/>
          <a:sy n="128" d="100"/>
        </p:scale>
        <p:origin x="14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10T11:54:23.944" idx="2">
    <p:pos x="6776" y="3359"/>
    <p:text>We say 4 phases, but only list 3</p:text>
    <p:extLst>
      <p:ext uri="{C676402C-5697-4E1C-873F-D02D1690AC5C}">
        <p15:threadingInfo xmlns:p15="http://schemas.microsoft.com/office/powerpoint/2012/main" timeZoneBias="3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8A2D-6F9B-45AD-AADC-3E90A08A8E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1FA53E-54B9-4BBB-BF56-D7BB9F1E42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41CB1F-C5F3-47BD-8B49-CCEFDD48ADBF}"/>
              </a:ext>
            </a:extLst>
          </p:cNvPr>
          <p:cNvSpPr>
            <a:spLocks noGrp="1"/>
          </p:cNvSpPr>
          <p:nvPr>
            <p:ph type="dt" sz="half" idx="10"/>
          </p:nvPr>
        </p:nvSpPr>
        <p:spPr/>
        <p:txBody>
          <a:bodyPr/>
          <a:lstStyle/>
          <a:p>
            <a:fld id="{A419A01F-D235-4E9E-8B27-AB5585B4B5B9}" type="datetimeFigureOut">
              <a:rPr lang="en-US" smtClean="0"/>
              <a:t>6/12/21</a:t>
            </a:fld>
            <a:endParaRPr lang="en-US"/>
          </a:p>
        </p:txBody>
      </p:sp>
      <p:sp>
        <p:nvSpPr>
          <p:cNvPr id="5" name="Footer Placeholder 4">
            <a:extLst>
              <a:ext uri="{FF2B5EF4-FFF2-40B4-BE49-F238E27FC236}">
                <a16:creationId xmlns:a16="http://schemas.microsoft.com/office/drawing/2014/main" id="{A5D79612-F4F8-4DF7-B34C-2C727C03D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D7EE9-2E62-4A50-A95C-0E698861E963}"/>
              </a:ext>
            </a:extLst>
          </p:cNvPr>
          <p:cNvSpPr>
            <a:spLocks noGrp="1"/>
          </p:cNvSpPr>
          <p:nvPr>
            <p:ph type="sldNum" sz="quarter" idx="12"/>
          </p:nvPr>
        </p:nvSpPr>
        <p:spPr/>
        <p:txBody>
          <a:bodyPr/>
          <a:lstStyle/>
          <a:p>
            <a:fld id="{43B361A9-8323-465D-B32F-B89565CA7DC1}" type="slidenum">
              <a:rPr lang="en-US" smtClean="0"/>
              <a:t>‹#›</a:t>
            </a:fld>
            <a:endParaRPr lang="en-US"/>
          </a:p>
        </p:txBody>
      </p:sp>
    </p:spTree>
    <p:extLst>
      <p:ext uri="{BB962C8B-B14F-4D97-AF65-F5344CB8AC3E}">
        <p14:creationId xmlns:p14="http://schemas.microsoft.com/office/powerpoint/2010/main" val="77476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E4E0-B843-4061-AA95-2E2DF2529A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3E52C1-FF6F-4AD1-8FFE-5A8574B659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2149C-1D01-4F95-AD13-8D476524AD77}"/>
              </a:ext>
            </a:extLst>
          </p:cNvPr>
          <p:cNvSpPr>
            <a:spLocks noGrp="1"/>
          </p:cNvSpPr>
          <p:nvPr>
            <p:ph type="dt" sz="half" idx="10"/>
          </p:nvPr>
        </p:nvSpPr>
        <p:spPr/>
        <p:txBody>
          <a:bodyPr/>
          <a:lstStyle/>
          <a:p>
            <a:fld id="{A419A01F-D235-4E9E-8B27-AB5585B4B5B9}" type="datetimeFigureOut">
              <a:rPr lang="en-US" smtClean="0"/>
              <a:t>6/12/21</a:t>
            </a:fld>
            <a:endParaRPr lang="en-US"/>
          </a:p>
        </p:txBody>
      </p:sp>
      <p:sp>
        <p:nvSpPr>
          <p:cNvPr id="5" name="Footer Placeholder 4">
            <a:extLst>
              <a:ext uri="{FF2B5EF4-FFF2-40B4-BE49-F238E27FC236}">
                <a16:creationId xmlns:a16="http://schemas.microsoft.com/office/drawing/2014/main" id="{D6543ACB-BA82-43E8-8341-9DE437B3C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F4415-FC87-477F-9E8D-ED45DB9CC9B5}"/>
              </a:ext>
            </a:extLst>
          </p:cNvPr>
          <p:cNvSpPr>
            <a:spLocks noGrp="1"/>
          </p:cNvSpPr>
          <p:nvPr>
            <p:ph type="sldNum" sz="quarter" idx="12"/>
          </p:nvPr>
        </p:nvSpPr>
        <p:spPr/>
        <p:txBody>
          <a:bodyPr/>
          <a:lstStyle/>
          <a:p>
            <a:fld id="{43B361A9-8323-465D-B32F-B89565CA7DC1}" type="slidenum">
              <a:rPr lang="en-US" smtClean="0"/>
              <a:t>‹#›</a:t>
            </a:fld>
            <a:endParaRPr lang="en-US"/>
          </a:p>
        </p:txBody>
      </p:sp>
    </p:spTree>
    <p:extLst>
      <p:ext uri="{BB962C8B-B14F-4D97-AF65-F5344CB8AC3E}">
        <p14:creationId xmlns:p14="http://schemas.microsoft.com/office/powerpoint/2010/main" val="381043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68FD1B-8211-4428-95BA-6B8187DAF7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729BEB-6DFC-4BE1-9E31-3C86571985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5C28C-9DF8-4A47-8D9F-62C46C81054A}"/>
              </a:ext>
            </a:extLst>
          </p:cNvPr>
          <p:cNvSpPr>
            <a:spLocks noGrp="1"/>
          </p:cNvSpPr>
          <p:nvPr>
            <p:ph type="dt" sz="half" idx="10"/>
          </p:nvPr>
        </p:nvSpPr>
        <p:spPr/>
        <p:txBody>
          <a:bodyPr/>
          <a:lstStyle/>
          <a:p>
            <a:fld id="{A419A01F-D235-4E9E-8B27-AB5585B4B5B9}" type="datetimeFigureOut">
              <a:rPr lang="en-US" smtClean="0"/>
              <a:t>6/12/21</a:t>
            </a:fld>
            <a:endParaRPr lang="en-US"/>
          </a:p>
        </p:txBody>
      </p:sp>
      <p:sp>
        <p:nvSpPr>
          <p:cNvPr id="5" name="Footer Placeholder 4">
            <a:extLst>
              <a:ext uri="{FF2B5EF4-FFF2-40B4-BE49-F238E27FC236}">
                <a16:creationId xmlns:a16="http://schemas.microsoft.com/office/drawing/2014/main" id="{2D775DB6-DF37-4C6D-9AAB-89D9DAC0F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72848-D214-4BC0-963D-8D0CE476028D}"/>
              </a:ext>
            </a:extLst>
          </p:cNvPr>
          <p:cNvSpPr>
            <a:spLocks noGrp="1"/>
          </p:cNvSpPr>
          <p:nvPr>
            <p:ph type="sldNum" sz="quarter" idx="12"/>
          </p:nvPr>
        </p:nvSpPr>
        <p:spPr/>
        <p:txBody>
          <a:bodyPr/>
          <a:lstStyle/>
          <a:p>
            <a:fld id="{43B361A9-8323-465D-B32F-B89565CA7DC1}" type="slidenum">
              <a:rPr lang="en-US" smtClean="0"/>
              <a:t>‹#›</a:t>
            </a:fld>
            <a:endParaRPr lang="en-US"/>
          </a:p>
        </p:txBody>
      </p:sp>
    </p:spTree>
    <p:extLst>
      <p:ext uri="{BB962C8B-B14F-4D97-AF65-F5344CB8AC3E}">
        <p14:creationId xmlns:p14="http://schemas.microsoft.com/office/powerpoint/2010/main" val="290405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F987-733E-4A72-A662-282238DC40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58523C-992D-4BF9-88B1-93004557A3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C28D8-C5E1-405E-9EE5-87BBC9A1E789}"/>
              </a:ext>
            </a:extLst>
          </p:cNvPr>
          <p:cNvSpPr>
            <a:spLocks noGrp="1"/>
          </p:cNvSpPr>
          <p:nvPr>
            <p:ph type="dt" sz="half" idx="10"/>
          </p:nvPr>
        </p:nvSpPr>
        <p:spPr/>
        <p:txBody>
          <a:bodyPr/>
          <a:lstStyle/>
          <a:p>
            <a:fld id="{A419A01F-D235-4E9E-8B27-AB5585B4B5B9}" type="datetimeFigureOut">
              <a:rPr lang="en-US" smtClean="0"/>
              <a:t>6/12/21</a:t>
            </a:fld>
            <a:endParaRPr lang="en-US"/>
          </a:p>
        </p:txBody>
      </p:sp>
      <p:sp>
        <p:nvSpPr>
          <p:cNvPr id="5" name="Footer Placeholder 4">
            <a:extLst>
              <a:ext uri="{FF2B5EF4-FFF2-40B4-BE49-F238E27FC236}">
                <a16:creationId xmlns:a16="http://schemas.microsoft.com/office/drawing/2014/main" id="{0C330D1B-E817-4C1C-B7D2-2F42E1860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0358D-EBCE-45F4-98B0-BCF375BBB9F6}"/>
              </a:ext>
            </a:extLst>
          </p:cNvPr>
          <p:cNvSpPr>
            <a:spLocks noGrp="1"/>
          </p:cNvSpPr>
          <p:nvPr>
            <p:ph type="sldNum" sz="quarter" idx="12"/>
          </p:nvPr>
        </p:nvSpPr>
        <p:spPr/>
        <p:txBody>
          <a:bodyPr/>
          <a:lstStyle/>
          <a:p>
            <a:fld id="{43B361A9-8323-465D-B32F-B89565CA7DC1}" type="slidenum">
              <a:rPr lang="en-US" smtClean="0"/>
              <a:t>‹#›</a:t>
            </a:fld>
            <a:endParaRPr lang="en-US"/>
          </a:p>
        </p:txBody>
      </p:sp>
    </p:spTree>
    <p:extLst>
      <p:ext uri="{BB962C8B-B14F-4D97-AF65-F5344CB8AC3E}">
        <p14:creationId xmlns:p14="http://schemas.microsoft.com/office/powerpoint/2010/main" val="340597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CBE1-C31D-4E44-98AB-F2BB4DD22A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722741-9123-4BE4-A432-D62345E46F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312262-0A18-41AF-98FB-315C1F6DAF84}"/>
              </a:ext>
            </a:extLst>
          </p:cNvPr>
          <p:cNvSpPr>
            <a:spLocks noGrp="1"/>
          </p:cNvSpPr>
          <p:nvPr>
            <p:ph type="dt" sz="half" idx="10"/>
          </p:nvPr>
        </p:nvSpPr>
        <p:spPr/>
        <p:txBody>
          <a:bodyPr/>
          <a:lstStyle/>
          <a:p>
            <a:fld id="{A419A01F-D235-4E9E-8B27-AB5585B4B5B9}" type="datetimeFigureOut">
              <a:rPr lang="en-US" smtClean="0"/>
              <a:t>6/12/21</a:t>
            </a:fld>
            <a:endParaRPr lang="en-US"/>
          </a:p>
        </p:txBody>
      </p:sp>
      <p:sp>
        <p:nvSpPr>
          <p:cNvPr id="5" name="Footer Placeholder 4">
            <a:extLst>
              <a:ext uri="{FF2B5EF4-FFF2-40B4-BE49-F238E27FC236}">
                <a16:creationId xmlns:a16="http://schemas.microsoft.com/office/drawing/2014/main" id="{A30429D7-6BE2-489B-9179-1353E63DA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12921-974B-4923-8248-DBA2B666E527}"/>
              </a:ext>
            </a:extLst>
          </p:cNvPr>
          <p:cNvSpPr>
            <a:spLocks noGrp="1"/>
          </p:cNvSpPr>
          <p:nvPr>
            <p:ph type="sldNum" sz="quarter" idx="12"/>
          </p:nvPr>
        </p:nvSpPr>
        <p:spPr/>
        <p:txBody>
          <a:bodyPr/>
          <a:lstStyle/>
          <a:p>
            <a:fld id="{43B361A9-8323-465D-B32F-B89565CA7DC1}" type="slidenum">
              <a:rPr lang="en-US" smtClean="0"/>
              <a:t>‹#›</a:t>
            </a:fld>
            <a:endParaRPr lang="en-US"/>
          </a:p>
        </p:txBody>
      </p:sp>
    </p:spTree>
    <p:extLst>
      <p:ext uri="{BB962C8B-B14F-4D97-AF65-F5344CB8AC3E}">
        <p14:creationId xmlns:p14="http://schemas.microsoft.com/office/powerpoint/2010/main" val="353377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8E06-250B-4680-B0BB-F9EA310FE3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56FFAF-A0E0-4D69-98A0-A80954AF45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B47EC3-8AE9-4849-9AAC-DF5D7F3C5C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5C9CE3-193D-48D6-9006-0E0931F65232}"/>
              </a:ext>
            </a:extLst>
          </p:cNvPr>
          <p:cNvSpPr>
            <a:spLocks noGrp="1"/>
          </p:cNvSpPr>
          <p:nvPr>
            <p:ph type="dt" sz="half" idx="10"/>
          </p:nvPr>
        </p:nvSpPr>
        <p:spPr/>
        <p:txBody>
          <a:bodyPr/>
          <a:lstStyle/>
          <a:p>
            <a:fld id="{A419A01F-D235-4E9E-8B27-AB5585B4B5B9}" type="datetimeFigureOut">
              <a:rPr lang="en-US" smtClean="0"/>
              <a:t>6/12/21</a:t>
            </a:fld>
            <a:endParaRPr lang="en-US"/>
          </a:p>
        </p:txBody>
      </p:sp>
      <p:sp>
        <p:nvSpPr>
          <p:cNvPr id="6" name="Footer Placeholder 5">
            <a:extLst>
              <a:ext uri="{FF2B5EF4-FFF2-40B4-BE49-F238E27FC236}">
                <a16:creationId xmlns:a16="http://schemas.microsoft.com/office/drawing/2014/main" id="{E904D7A0-9BF5-4397-BF2D-C54839D9F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F5D142-FB3B-433C-BEC6-C7E19179284F}"/>
              </a:ext>
            </a:extLst>
          </p:cNvPr>
          <p:cNvSpPr>
            <a:spLocks noGrp="1"/>
          </p:cNvSpPr>
          <p:nvPr>
            <p:ph type="sldNum" sz="quarter" idx="12"/>
          </p:nvPr>
        </p:nvSpPr>
        <p:spPr/>
        <p:txBody>
          <a:bodyPr/>
          <a:lstStyle/>
          <a:p>
            <a:fld id="{43B361A9-8323-465D-B32F-B89565CA7DC1}" type="slidenum">
              <a:rPr lang="en-US" smtClean="0"/>
              <a:t>‹#›</a:t>
            </a:fld>
            <a:endParaRPr lang="en-US"/>
          </a:p>
        </p:txBody>
      </p:sp>
    </p:spTree>
    <p:extLst>
      <p:ext uri="{BB962C8B-B14F-4D97-AF65-F5344CB8AC3E}">
        <p14:creationId xmlns:p14="http://schemas.microsoft.com/office/powerpoint/2010/main" val="311071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20EB-35D7-4C48-AA54-84917ADEF4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F4C96F-0429-4F54-A158-56A651B257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A3D796-C3B5-4523-95B6-E1B1834ABA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F22CC4-34D7-40FE-8F71-01B0931617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774684-CB83-40CC-9AAA-7C77AE3484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1D6ED4-5C92-4E5B-B9E9-8AD1E6D8AE61}"/>
              </a:ext>
            </a:extLst>
          </p:cNvPr>
          <p:cNvSpPr>
            <a:spLocks noGrp="1"/>
          </p:cNvSpPr>
          <p:nvPr>
            <p:ph type="dt" sz="half" idx="10"/>
          </p:nvPr>
        </p:nvSpPr>
        <p:spPr/>
        <p:txBody>
          <a:bodyPr/>
          <a:lstStyle/>
          <a:p>
            <a:fld id="{A419A01F-D235-4E9E-8B27-AB5585B4B5B9}" type="datetimeFigureOut">
              <a:rPr lang="en-US" smtClean="0"/>
              <a:t>6/12/21</a:t>
            </a:fld>
            <a:endParaRPr lang="en-US"/>
          </a:p>
        </p:txBody>
      </p:sp>
      <p:sp>
        <p:nvSpPr>
          <p:cNvPr id="8" name="Footer Placeholder 7">
            <a:extLst>
              <a:ext uri="{FF2B5EF4-FFF2-40B4-BE49-F238E27FC236}">
                <a16:creationId xmlns:a16="http://schemas.microsoft.com/office/drawing/2014/main" id="{3F18DA8F-1BE4-4916-8775-54C6B3E020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03DAD6-E0C0-48A6-85EE-FF1BFF5CDFE4}"/>
              </a:ext>
            </a:extLst>
          </p:cNvPr>
          <p:cNvSpPr>
            <a:spLocks noGrp="1"/>
          </p:cNvSpPr>
          <p:nvPr>
            <p:ph type="sldNum" sz="quarter" idx="12"/>
          </p:nvPr>
        </p:nvSpPr>
        <p:spPr/>
        <p:txBody>
          <a:bodyPr/>
          <a:lstStyle/>
          <a:p>
            <a:fld id="{43B361A9-8323-465D-B32F-B89565CA7DC1}" type="slidenum">
              <a:rPr lang="en-US" smtClean="0"/>
              <a:t>‹#›</a:t>
            </a:fld>
            <a:endParaRPr lang="en-US"/>
          </a:p>
        </p:txBody>
      </p:sp>
    </p:spTree>
    <p:extLst>
      <p:ext uri="{BB962C8B-B14F-4D97-AF65-F5344CB8AC3E}">
        <p14:creationId xmlns:p14="http://schemas.microsoft.com/office/powerpoint/2010/main" val="250293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ADE0-471C-4B46-BB59-63471F9DF5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E577F0-3158-41A7-98CA-6742537BF07A}"/>
              </a:ext>
            </a:extLst>
          </p:cNvPr>
          <p:cNvSpPr>
            <a:spLocks noGrp="1"/>
          </p:cNvSpPr>
          <p:nvPr>
            <p:ph type="dt" sz="half" idx="10"/>
          </p:nvPr>
        </p:nvSpPr>
        <p:spPr/>
        <p:txBody>
          <a:bodyPr/>
          <a:lstStyle/>
          <a:p>
            <a:fld id="{A419A01F-D235-4E9E-8B27-AB5585B4B5B9}" type="datetimeFigureOut">
              <a:rPr lang="en-US" smtClean="0"/>
              <a:t>6/12/21</a:t>
            </a:fld>
            <a:endParaRPr lang="en-US"/>
          </a:p>
        </p:txBody>
      </p:sp>
      <p:sp>
        <p:nvSpPr>
          <p:cNvPr id="4" name="Footer Placeholder 3">
            <a:extLst>
              <a:ext uri="{FF2B5EF4-FFF2-40B4-BE49-F238E27FC236}">
                <a16:creationId xmlns:a16="http://schemas.microsoft.com/office/drawing/2014/main" id="{97E6614B-5572-404F-B0C9-E3BD3B5EC4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039137-DDF2-4E7D-9296-837FC6D0039F}"/>
              </a:ext>
            </a:extLst>
          </p:cNvPr>
          <p:cNvSpPr>
            <a:spLocks noGrp="1"/>
          </p:cNvSpPr>
          <p:nvPr>
            <p:ph type="sldNum" sz="quarter" idx="12"/>
          </p:nvPr>
        </p:nvSpPr>
        <p:spPr/>
        <p:txBody>
          <a:bodyPr/>
          <a:lstStyle/>
          <a:p>
            <a:fld id="{43B361A9-8323-465D-B32F-B89565CA7DC1}" type="slidenum">
              <a:rPr lang="en-US" smtClean="0"/>
              <a:t>‹#›</a:t>
            </a:fld>
            <a:endParaRPr lang="en-US"/>
          </a:p>
        </p:txBody>
      </p:sp>
    </p:spTree>
    <p:extLst>
      <p:ext uri="{BB962C8B-B14F-4D97-AF65-F5344CB8AC3E}">
        <p14:creationId xmlns:p14="http://schemas.microsoft.com/office/powerpoint/2010/main" val="306320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8006B4-9B4A-421C-A2A6-E59A38BA8402}"/>
              </a:ext>
            </a:extLst>
          </p:cNvPr>
          <p:cNvSpPr>
            <a:spLocks noGrp="1"/>
          </p:cNvSpPr>
          <p:nvPr>
            <p:ph type="dt" sz="half" idx="10"/>
          </p:nvPr>
        </p:nvSpPr>
        <p:spPr/>
        <p:txBody>
          <a:bodyPr/>
          <a:lstStyle/>
          <a:p>
            <a:fld id="{A419A01F-D235-4E9E-8B27-AB5585B4B5B9}" type="datetimeFigureOut">
              <a:rPr lang="en-US" smtClean="0"/>
              <a:t>6/12/21</a:t>
            </a:fld>
            <a:endParaRPr lang="en-US"/>
          </a:p>
        </p:txBody>
      </p:sp>
      <p:sp>
        <p:nvSpPr>
          <p:cNvPr id="3" name="Footer Placeholder 2">
            <a:extLst>
              <a:ext uri="{FF2B5EF4-FFF2-40B4-BE49-F238E27FC236}">
                <a16:creationId xmlns:a16="http://schemas.microsoft.com/office/drawing/2014/main" id="{74AB3629-8B29-4335-A7ED-FCEDF6D50A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8A5DA-907F-4065-86FF-FD9F954D418F}"/>
              </a:ext>
            </a:extLst>
          </p:cNvPr>
          <p:cNvSpPr>
            <a:spLocks noGrp="1"/>
          </p:cNvSpPr>
          <p:nvPr>
            <p:ph type="sldNum" sz="quarter" idx="12"/>
          </p:nvPr>
        </p:nvSpPr>
        <p:spPr/>
        <p:txBody>
          <a:bodyPr/>
          <a:lstStyle/>
          <a:p>
            <a:fld id="{43B361A9-8323-465D-B32F-B89565CA7DC1}" type="slidenum">
              <a:rPr lang="en-US" smtClean="0"/>
              <a:t>‹#›</a:t>
            </a:fld>
            <a:endParaRPr lang="en-US"/>
          </a:p>
        </p:txBody>
      </p:sp>
    </p:spTree>
    <p:extLst>
      <p:ext uri="{BB962C8B-B14F-4D97-AF65-F5344CB8AC3E}">
        <p14:creationId xmlns:p14="http://schemas.microsoft.com/office/powerpoint/2010/main" val="206422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023C-9E63-4276-87B4-55FEC21CD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F02F41-1B14-46BD-B1D4-85D7C76BE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CC0ED7-73F6-416E-95D7-C0F69D008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F61A20-67B5-42D6-AA02-FA4B44709EAE}"/>
              </a:ext>
            </a:extLst>
          </p:cNvPr>
          <p:cNvSpPr>
            <a:spLocks noGrp="1"/>
          </p:cNvSpPr>
          <p:nvPr>
            <p:ph type="dt" sz="half" idx="10"/>
          </p:nvPr>
        </p:nvSpPr>
        <p:spPr/>
        <p:txBody>
          <a:bodyPr/>
          <a:lstStyle/>
          <a:p>
            <a:fld id="{A419A01F-D235-4E9E-8B27-AB5585B4B5B9}" type="datetimeFigureOut">
              <a:rPr lang="en-US" smtClean="0"/>
              <a:t>6/12/21</a:t>
            </a:fld>
            <a:endParaRPr lang="en-US"/>
          </a:p>
        </p:txBody>
      </p:sp>
      <p:sp>
        <p:nvSpPr>
          <p:cNvPr id="6" name="Footer Placeholder 5">
            <a:extLst>
              <a:ext uri="{FF2B5EF4-FFF2-40B4-BE49-F238E27FC236}">
                <a16:creationId xmlns:a16="http://schemas.microsoft.com/office/drawing/2014/main" id="{783608DC-7618-4BCB-975C-822A793D5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0C1EB9-A69B-4A88-8325-26C44F2D70AB}"/>
              </a:ext>
            </a:extLst>
          </p:cNvPr>
          <p:cNvSpPr>
            <a:spLocks noGrp="1"/>
          </p:cNvSpPr>
          <p:nvPr>
            <p:ph type="sldNum" sz="quarter" idx="12"/>
          </p:nvPr>
        </p:nvSpPr>
        <p:spPr/>
        <p:txBody>
          <a:bodyPr/>
          <a:lstStyle/>
          <a:p>
            <a:fld id="{43B361A9-8323-465D-B32F-B89565CA7DC1}" type="slidenum">
              <a:rPr lang="en-US" smtClean="0"/>
              <a:t>‹#›</a:t>
            </a:fld>
            <a:endParaRPr lang="en-US"/>
          </a:p>
        </p:txBody>
      </p:sp>
    </p:spTree>
    <p:extLst>
      <p:ext uri="{BB962C8B-B14F-4D97-AF65-F5344CB8AC3E}">
        <p14:creationId xmlns:p14="http://schemas.microsoft.com/office/powerpoint/2010/main" val="95310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E79B-8F4B-47E2-928E-12064EBCDE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956470-F472-4D98-A029-ADA5E6C0E1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3F4E80-CDD8-496F-9FBD-13C6BF2629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961F78-D8AA-4A30-A1FF-650D9348BDF7}"/>
              </a:ext>
            </a:extLst>
          </p:cNvPr>
          <p:cNvSpPr>
            <a:spLocks noGrp="1"/>
          </p:cNvSpPr>
          <p:nvPr>
            <p:ph type="dt" sz="half" idx="10"/>
          </p:nvPr>
        </p:nvSpPr>
        <p:spPr/>
        <p:txBody>
          <a:bodyPr/>
          <a:lstStyle/>
          <a:p>
            <a:fld id="{A419A01F-D235-4E9E-8B27-AB5585B4B5B9}" type="datetimeFigureOut">
              <a:rPr lang="en-US" smtClean="0"/>
              <a:t>6/12/21</a:t>
            </a:fld>
            <a:endParaRPr lang="en-US"/>
          </a:p>
        </p:txBody>
      </p:sp>
      <p:sp>
        <p:nvSpPr>
          <p:cNvPr id="6" name="Footer Placeholder 5">
            <a:extLst>
              <a:ext uri="{FF2B5EF4-FFF2-40B4-BE49-F238E27FC236}">
                <a16:creationId xmlns:a16="http://schemas.microsoft.com/office/drawing/2014/main" id="{0863A208-B1B6-49A5-97A3-3B4AAAE8EF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19FB9-7FAE-4017-B331-B2ECC9957571}"/>
              </a:ext>
            </a:extLst>
          </p:cNvPr>
          <p:cNvSpPr>
            <a:spLocks noGrp="1"/>
          </p:cNvSpPr>
          <p:nvPr>
            <p:ph type="sldNum" sz="quarter" idx="12"/>
          </p:nvPr>
        </p:nvSpPr>
        <p:spPr/>
        <p:txBody>
          <a:bodyPr/>
          <a:lstStyle/>
          <a:p>
            <a:fld id="{43B361A9-8323-465D-B32F-B89565CA7DC1}" type="slidenum">
              <a:rPr lang="en-US" smtClean="0"/>
              <a:t>‹#›</a:t>
            </a:fld>
            <a:endParaRPr lang="en-US"/>
          </a:p>
        </p:txBody>
      </p:sp>
    </p:spTree>
    <p:extLst>
      <p:ext uri="{BB962C8B-B14F-4D97-AF65-F5344CB8AC3E}">
        <p14:creationId xmlns:p14="http://schemas.microsoft.com/office/powerpoint/2010/main" val="245679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1F6717-663D-4A71-AED4-B21575CE0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570D6D-72BD-409A-B3D4-C7076E2656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39193-0382-4492-92A7-680199B351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9A01F-D235-4E9E-8B27-AB5585B4B5B9}" type="datetimeFigureOut">
              <a:rPr lang="en-US" smtClean="0"/>
              <a:t>6/12/21</a:t>
            </a:fld>
            <a:endParaRPr lang="en-US"/>
          </a:p>
        </p:txBody>
      </p:sp>
      <p:sp>
        <p:nvSpPr>
          <p:cNvPr id="5" name="Footer Placeholder 4">
            <a:extLst>
              <a:ext uri="{FF2B5EF4-FFF2-40B4-BE49-F238E27FC236}">
                <a16:creationId xmlns:a16="http://schemas.microsoft.com/office/drawing/2014/main" id="{D25B98A3-76A5-467C-8588-2B16235AF8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FB5D3D-6498-4809-A058-7322219453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361A9-8323-465D-B32F-B89565CA7DC1}" type="slidenum">
              <a:rPr lang="en-US" smtClean="0"/>
              <a:t>‹#›</a:t>
            </a:fld>
            <a:endParaRPr lang="en-US"/>
          </a:p>
        </p:txBody>
      </p:sp>
    </p:spTree>
    <p:extLst>
      <p:ext uri="{BB962C8B-B14F-4D97-AF65-F5344CB8AC3E}">
        <p14:creationId xmlns:p14="http://schemas.microsoft.com/office/powerpoint/2010/main" val="3132425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comments" Target="../comments/comment1.xml"/><Relationship Id="rId3" Type="http://schemas.openxmlformats.org/officeDocument/2006/relationships/image" Target="../media/image2.jfif"/><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69819B-9460-48CF-9F36-AFA83D577F51}"/>
              </a:ext>
            </a:extLst>
          </p:cNvPr>
          <p:cNvSpPr/>
          <p:nvPr/>
        </p:nvSpPr>
        <p:spPr>
          <a:xfrm>
            <a:off x="0" y="0"/>
            <a:ext cx="12192000" cy="1019022"/>
          </a:xfrm>
          <a:prstGeom prst="rect">
            <a:avLst/>
          </a:prstGeom>
          <a:solidFill>
            <a:srgbClr val="FF5870"/>
          </a:solidFill>
          <a:ln>
            <a:solidFill>
              <a:srgbClr val="F4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8DD2DA1-CCF5-4392-9877-FB6CB535D2DF}"/>
              </a:ext>
            </a:extLst>
          </p:cNvPr>
          <p:cNvSpPr/>
          <p:nvPr/>
        </p:nvSpPr>
        <p:spPr>
          <a:xfrm>
            <a:off x="273131" y="1228308"/>
            <a:ext cx="3657599" cy="1441537"/>
          </a:xfrm>
          <a:prstGeom prst="roundRect">
            <a:avLst/>
          </a:prstGeom>
          <a:solidFill>
            <a:srgbClr val="F4F3F3"/>
          </a:solidFill>
          <a:ln>
            <a:solidFill>
              <a:srgbClr val="F4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2A1ADB1-1680-4982-BDE2-854C4D607760}"/>
              </a:ext>
            </a:extLst>
          </p:cNvPr>
          <p:cNvSpPr/>
          <p:nvPr/>
        </p:nvSpPr>
        <p:spPr>
          <a:xfrm>
            <a:off x="324170" y="2959927"/>
            <a:ext cx="3555520" cy="1318068"/>
          </a:xfrm>
          <a:prstGeom prst="roundRect">
            <a:avLst/>
          </a:prstGeom>
          <a:solidFill>
            <a:srgbClr val="F4F3F3"/>
          </a:solidFill>
          <a:ln>
            <a:solidFill>
              <a:srgbClr val="F4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solidFill>
                <a:schemeClr val="tx1"/>
              </a:solidFill>
              <a:latin typeface="Microsoft New Tai Lue" panose="020B0502040204020203" pitchFamily="34" charset="0"/>
              <a:cs typeface="Microsoft New Tai Lue" panose="020B0502040204020203" pitchFamily="34" charset="0"/>
            </a:endParaRPr>
          </a:p>
          <a:p>
            <a:r>
              <a:rPr lang="en-US" sz="800" dirty="0">
                <a:solidFill>
                  <a:schemeClr val="tx1"/>
                </a:solidFill>
                <a:latin typeface="Microsoft New Tai Lue" panose="020B0502040204020203" pitchFamily="34" charset="0"/>
                <a:cs typeface="Microsoft New Tai Lue" panose="020B0502040204020203" pitchFamily="34" charset="0"/>
              </a:rPr>
              <a:t>The evaluation is designed to answer three primary research questions: </a:t>
            </a:r>
          </a:p>
          <a:p>
            <a:pPr marL="228600" indent="-228600">
              <a:buAutoNum type="arabicParenBoth"/>
            </a:pPr>
            <a:r>
              <a:rPr lang="en-US" sz="800" dirty="0">
                <a:solidFill>
                  <a:schemeClr val="tx1"/>
                </a:solidFill>
                <a:latin typeface="Microsoft New Tai Lue" panose="020B0502040204020203" pitchFamily="34" charset="0"/>
                <a:cs typeface="Microsoft New Tai Lue" panose="020B0502040204020203" pitchFamily="34" charset="0"/>
              </a:rPr>
              <a:t>What are the short- and long-term effects of the ULTIMATE project on student achievement and the distribution of achievement across socio-demographic student subgroups?</a:t>
            </a:r>
          </a:p>
          <a:p>
            <a:pPr marL="228600" indent="-228600">
              <a:buAutoNum type="arabicParenBoth"/>
            </a:pPr>
            <a:r>
              <a:rPr lang="en-US" sz="800" dirty="0">
                <a:solidFill>
                  <a:schemeClr val="tx1"/>
                </a:solidFill>
                <a:latin typeface="Microsoft New Tai Lue" panose="020B0502040204020203" pitchFamily="34" charset="0"/>
                <a:cs typeface="Microsoft New Tai Lue" panose="020B0502040204020203" pitchFamily="34" charset="0"/>
              </a:rPr>
              <a:t>What are the short- and long-term effects of the ULTIMATE project on teacher instructional approaches, beliefs, and quality? </a:t>
            </a:r>
          </a:p>
          <a:p>
            <a:pPr marL="228600" indent="-228600">
              <a:buAutoNum type="arabicParenBoth"/>
            </a:pPr>
            <a:r>
              <a:rPr lang="en-US" sz="800" dirty="0">
                <a:solidFill>
                  <a:schemeClr val="tx1"/>
                </a:solidFill>
                <a:latin typeface="Microsoft New Tai Lue" panose="020B0502040204020203" pitchFamily="34" charset="0"/>
                <a:cs typeface="Microsoft New Tai Lue" panose="020B0502040204020203" pitchFamily="34" charset="0"/>
              </a:rPr>
              <a:t>How cost-effective is the Learning Trajectories ULTIMATE project relative to the original Building Blocks curriculum intervention? </a:t>
            </a:r>
          </a:p>
        </p:txBody>
      </p:sp>
      <p:sp>
        <p:nvSpPr>
          <p:cNvPr id="7" name="Rectangle: Rounded Corners 6">
            <a:extLst>
              <a:ext uri="{FF2B5EF4-FFF2-40B4-BE49-F238E27FC236}">
                <a16:creationId xmlns:a16="http://schemas.microsoft.com/office/drawing/2014/main" id="{F0B59E03-C479-43F0-86E3-7823CF89E053}"/>
              </a:ext>
            </a:extLst>
          </p:cNvPr>
          <p:cNvSpPr/>
          <p:nvPr/>
        </p:nvSpPr>
        <p:spPr>
          <a:xfrm>
            <a:off x="4225543" y="1258705"/>
            <a:ext cx="3657600" cy="5518005"/>
          </a:xfrm>
          <a:prstGeom prst="roundRect">
            <a:avLst/>
          </a:prstGeom>
          <a:solidFill>
            <a:srgbClr val="FDE85C"/>
          </a:solidFill>
          <a:ln>
            <a:solidFill>
              <a:srgbClr val="F4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6464FDB-D1B5-456C-881D-2886B8FBC932}"/>
              </a:ext>
            </a:extLst>
          </p:cNvPr>
          <p:cNvSpPr/>
          <p:nvPr/>
        </p:nvSpPr>
        <p:spPr>
          <a:xfrm>
            <a:off x="8202838" y="1372803"/>
            <a:ext cx="3727463" cy="3140608"/>
          </a:xfrm>
          <a:prstGeom prst="roundRect">
            <a:avLst/>
          </a:prstGeom>
          <a:solidFill>
            <a:srgbClr val="F4F3F3"/>
          </a:solidFill>
          <a:ln>
            <a:solidFill>
              <a:srgbClr val="F4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a:p>
            <a:r>
              <a:rPr lang="en-US" sz="800" dirty="0">
                <a:solidFill>
                  <a:schemeClr val="tx1"/>
                </a:solidFill>
                <a:latin typeface="Microsoft New Tai Lue" panose="020B0502040204020203" pitchFamily="34" charset="0"/>
                <a:cs typeface="Microsoft New Tai Lue" panose="020B0502040204020203" pitchFamily="34" charset="0"/>
              </a:rPr>
              <a:t>• We will use a randomized delayed cohort design to answer our research questions.</a:t>
            </a:r>
          </a:p>
          <a:p>
            <a:r>
              <a:rPr lang="en-US" sz="800" dirty="0">
                <a:solidFill>
                  <a:schemeClr val="tx1"/>
                </a:solidFill>
                <a:latin typeface="Microsoft New Tai Lue" panose="020B0502040204020203" pitchFamily="34" charset="0"/>
                <a:cs typeface="Microsoft New Tai Lue" panose="020B0502040204020203" pitchFamily="34" charset="0"/>
              </a:rPr>
              <a:t>• Teachers in PK and K will receive PD and coaching based at different periods on their randomized cohort assignment.</a:t>
            </a:r>
          </a:p>
          <a:p>
            <a:r>
              <a:rPr lang="en-US" sz="800" dirty="0">
                <a:solidFill>
                  <a:schemeClr val="tx1"/>
                </a:solidFill>
                <a:latin typeface="Microsoft New Tai Lue" panose="020B0502040204020203" pitchFamily="34" charset="0"/>
                <a:cs typeface="Microsoft New Tai Lue" panose="020B0502040204020203" pitchFamily="34" charset="0"/>
              </a:rPr>
              <a:t>• Once children have been part of a data collection wave, we intend to follow them through consecutive grades throughout the course of the study, providing us with longitudinal data for most children.</a:t>
            </a:r>
            <a:endParaRPr lang="en-US" sz="600" dirty="0">
              <a:solidFill>
                <a:schemeClr val="tx1"/>
              </a:solidFill>
            </a:endParaRP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r>
              <a:rPr lang="en-US" sz="700" dirty="0">
                <a:solidFill>
                  <a:schemeClr val="tx1"/>
                </a:solidFill>
              </a:rPr>
              <a:t>Tx = Treatment/[LT]</a:t>
            </a:r>
            <a:r>
              <a:rPr lang="en-US" sz="700" baseline="30000" dirty="0">
                <a:solidFill>
                  <a:schemeClr val="tx1"/>
                </a:solidFill>
              </a:rPr>
              <a:t>2</a:t>
            </a:r>
            <a:r>
              <a:rPr lang="en-US" sz="700" dirty="0">
                <a:solidFill>
                  <a:schemeClr val="tx1"/>
                </a:solidFill>
              </a:rPr>
              <a:t> Intervention Group, C = Control Group (data only), X = No Study Activities</a:t>
            </a:r>
          </a:p>
        </p:txBody>
      </p:sp>
      <p:sp>
        <p:nvSpPr>
          <p:cNvPr id="9" name="Rectangle: Rounded Corners 8">
            <a:extLst>
              <a:ext uri="{FF2B5EF4-FFF2-40B4-BE49-F238E27FC236}">
                <a16:creationId xmlns:a16="http://schemas.microsoft.com/office/drawing/2014/main" id="{0A97C0A8-0E3A-4961-BE02-D33B7FB8478C}"/>
              </a:ext>
            </a:extLst>
          </p:cNvPr>
          <p:cNvSpPr/>
          <p:nvPr/>
        </p:nvSpPr>
        <p:spPr>
          <a:xfrm>
            <a:off x="8292307" y="4606533"/>
            <a:ext cx="3774460" cy="1360357"/>
          </a:xfrm>
          <a:prstGeom prst="roundRect">
            <a:avLst/>
          </a:prstGeom>
          <a:solidFill>
            <a:srgbClr val="00CD79"/>
          </a:solidFill>
          <a:ln>
            <a:solidFill>
              <a:srgbClr val="F4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dirty="0">
                <a:latin typeface="Microsoft New Tai Lue" panose="020B0502040204020203" pitchFamily="34" charset="0"/>
                <a:cs typeface="Microsoft New Tai Lue" panose="020B0502040204020203" pitchFamily="34" charset="0"/>
              </a:rPr>
              <a:t>The [LT]</a:t>
            </a:r>
            <a:r>
              <a:rPr lang="en-US" sz="700" baseline="30000" dirty="0">
                <a:latin typeface="Microsoft New Tai Lue" panose="020B0502040204020203" pitchFamily="34" charset="0"/>
                <a:cs typeface="Microsoft New Tai Lue" panose="020B0502040204020203" pitchFamily="34" charset="0"/>
              </a:rPr>
              <a:t>2</a:t>
            </a:r>
            <a:r>
              <a:rPr lang="en-US" sz="700" dirty="0">
                <a:latin typeface="Microsoft New Tai Lue" panose="020B0502040204020203" pitchFamily="34" charset="0"/>
                <a:cs typeface="Microsoft New Tai Lue" panose="020B0502040204020203" pitchFamily="34" charset="0"/>
              </a:rPr>
              <a:t> tool is a substantial update of the online tools that were fundamental supports LT-based professional development. [LT]</a:t>
            </a:r>
            <a:r>
              <a:rPr lang="en-US" sz="700" baseline="30000" dirty="0">
                <a:latin typeface="Microsoft New Tai Lue" panose="020B0502040204020203" pitchFamily="34" charset="0"/>
                <a:cs typeface="Microsoft New Tai Lue" panose="020B0502040204020203" pitchFamily="34" charset="0"/>
              </a:rPr>
              <a:t>2</a:t>
            </a:r>
            <a:r>
              <a:rPr lang="en-US" sz="700" dirty="0">
                <a:latin typeface="Microsoft New Tai Lue" panose="020B0502040204020203" pitchFamily="34" charset="0"/>
                <a:cs typeface="Microsoft New Tai Lue" panose="020B0502040204020203" pitchFamily="34" charset="0"/>
              </a:rPr>
              <a:t> runs on multiple technological platforms and addresses a wide age range (birth to age 8 years). Updates include: the addition of new LTs, or topics, new alignments with standards and assessments, new videos of the levels of developmental progressions </a:t>
            </a:r>
            <a:r>
              <a:rPr lang="en-US" sz="700" i="1" dirty="0">
                <a:latin typeface="Microsoft New Tai Lue" panose="020B0502040204020203" pitchFamily="34" charset="0"/>
                <a:cs typeface="Microsoft New Tai Lue" panose="020B0502040204020203" pitchFamily="34" charset="0"/>
              </a:rPr>
              <a:t>and </a:t>
            </a:r>
            <a:r>
              <a:rPr lang="en-US" sz="700" dirty="0">
                <a:latin typeface="Microsoft New Tai Lue" panose="020B0502040204020203" pitchFamily="34" charset="0"/>
                <a:cs typeface="Microsoft New Tai Lue" panose="020B0502040204020203" pitchFamily="34" charset="0"/>
              </a:rPr>
              <a:t>of instructional activities, new software for children, adaptations for people with disabilities, </a:t>
            </a:r>
            <a:r>
              <a:rPr lang="en-US" sz="700" dirty="0">
                <a:latin typeface="Microsoft New Tai Lue" panose="020B0502040204020203" pitchFamily="34" charset="0"/>
                <a:ea typeface="Adobe Heiti Std R" panose="020B0400000000000000" pitchFamily="34" charset="-128"/>
                <a:cs typeface="Microsoft New Tai Lue" panose="020B0502040204020203" pitchFamily="34" charset="0"/>
              </a:rPr>
              <a:t>and </a:t>
            </a:r>
            <a:r>
              <a:rPr lang="en-US" sz="700" dirty="0">
                <a:latin typeface="Microsoft New Tai Lue" panose="020B0502040204020203" pitchFamily="34" charset="0"/>
                <a:cs typeface="Microsoft New Tai Lue" panose="020B0502040204020203" pitchFamily="34" charset="0"/>
              </a:rPr>
              <a:t>new resources.</a:t>
            </a:r>
          </a:p>
          <a:p>
            <a:endParaRPr lang="en-US" sz="700" dirty="0">
              <a:latin typeface="Microsoft New Tai Lue" panose="020B0502040204020203" pitchFamily="34" charset="0"/>
              <a:cs typeface="Microsoft New Tai Lue" panose="020B0502040204020203" pitchFamily="34" charset="0"/>
            </a:endParaRPr>
          </a:p>
          <a:p>
            <a:r>
              <a:rPr lang="en-US" sz="700" dirty="0">
                <a:latin typeface="Microsoft New Tai Lue" panose="020B0502040204020203" pitchFamily="34" charset="0"/>
                <a:cs typeface="Microsoft New Tai Lue" panose="020B0502040204020203" pitchFamily="34" charset="0"/>
              </a:rPr>
              <a:t>[LT]</a:t>
            </a:r>
            <a:r>
              <a:rPr lang="en-US" sz="700" baseline="30000" dirty="0">
                <a:latin typeface="Microsoft New Tai Lue" panose="020B0502040204020203" pitchFamily="34" charset="0"/>
                <a:cs typeface="Microsoft New Tai Lue" panose="020B0502040204020203" pitchFamily="34" charset="0"/>
              </a:rPr>
              <a:t>2</a:t>
            </a:r>
            <a:r>
              <a:rPr lang="en-US" sz="700" dirty="0">
                <a:latin typeface="Microsoft New Tai Lue" panose="020B0502040204020203" pitchFamily="34" charset="0"/>
                <a:cs typeface="Microsoft New Tai Lue" panose="020B0502040204020203" pitchFamily="34" charset="0"/>
              </a:rPr>
              <a:t> was formatively evaluated/refined through 4 phases: case studies and surveys with teachers; game testing with children; reviews of quality and usability, including interviews of teachers.</a:t>
            </a:r>
          </a:p>
        </p:txBody>
      </p:sp>
      <p:sp>
        <p:nvSpPr>
          <p:cNvPr id="11" name="Rectangle: Rounded Corners 10">
            <a:extLst>
              <a:ext uri="{FF2B5EF4-FFF2-40B4-BE49-F238E27FC236}">
                <a16:creationId xmlns:a16="http://schemas.microsoft.com/office/drawing/2014/main" id="{217C3BC6-E4AA-4B28-A6CE-0AFEB4F0F94D}"/>
              </a:ext>
            </a:extLst>
          </p:cNvPr>
          <p:cNvSpPr/>
          <p:nvPr/>
        </p:nvSpPr>
        <p:spPr>
          <a:xfrm>
            <a:off x="273131" y="1228308"/>
            <a:ext cx="3657600" cy="351110"/>
          </a:xfrm>
          <a:prstGeom prst="roundRect">
            <a:avLst/>
          </a:prstGeom>
          <a:solidFill>
            <a:srgbClr val="FF5870"/>
          </a:solidFill>
          <a:ln>
            <a:solidFill>
              <a:srgbClr val="F4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88B085F-675A-4365-B8A0-035DC63E1EC2}"/>
              </a:ext>
            </a:extLst>
          </p:cNvPr>
          <p:cNvSpPr/>
          <p:nvPr/>
        </p:nvSpPr>
        <p:spPr>
          <a:xfrm>
            <a:off x="273130" y="2733352"/>
            <a:ext cx="3657600" cy="335877"/>
          </a:xfrm>
          <a:prstGeom prst="roundRect">
            <a:avLst/>
          </a:prstGeom>
          <a:solidFill>
            <a:srgbClr val="FF5870"/>
          </a:solidFill>
          <a:ln>
            <a:solidFill>
              <a:srgbClr val="F4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57718B3-014A-42E1-9472-07D317DB5663}"/>
              </a:ext>
            </a:extLst>
          </p:cNvPr>
          <p:cNvSpPr txBox="1"/>
          <p:nvPr/>
        </p:nvSpPr>
        <p:spPr>
          <a:xfrm>
            <a:off x="356260" y="1258784"/>
            <a:ext cx="3471552" cy="276999"/>
          </a:xfrm>
          <a:prstGeom prst="rect">
            <a:avLst/>
          </a:prstGeom>
          <a:noFill/>
        </p:spPr>
        <p:txBody>
          <a:bodyPr wrap="square" rtlCol="0">
            <a:spAutoFit/>
          </a:bodyPr>
          <a:lstStyle/>
          <a:p>
            <a:pPr algn="ctr"/>
            <a:r>
              <a:rPr lang="en-US" sz="1200" dirty="0">
                <a:latin typeface="Microsoft New Tai Lue" panose="020B0502040204020203" pitchFamily="34" charset="0"/>
                <a:cs typeface="Microsoft New Tai Lue" panose="020B0502040204020203" pitchFamily="34" charset="0"/>
              </a:rPr>
              <a:t>Project Aims</a:t>
            </a:r>
          </a:p>
        </p:txBody>
      </p:sp>
      <p:sp>
        <p:nvSpPr>
          <p:cNvPr id="16" name="TextBox 15">
            <a:extLst>
              <a:ext uri="{FF2B5EF4-FFF2-40B4-BE49-F238E27FC236}">
                <a16:creationId xmlns:a16="http://schemas.microsoft.com/office/drawing/2014/main" id="{34D21DA7-5F79-4AEC-AC33-22FA230DD233}"/>
              </a:ext>
            </a:extLst>
          </p:cNvPr>
          <p:cNvSpPr txBox="1"/>
          <p:nvPr/>
        </p:nvSpPr>
        <p:spPr>
          <a:xfrm>
            <a:off x="380010" y="81290"/>
            <a:ext cx="11305312" cy="830997"/>
          </a:xfrm>
          <a:prstGeom prst="rect">
            <a:avLst/>
          </a:prstGeom>
          <a:noFill/>
        </p:spPr>
        <p:txBody>
          <a:bodyPr wrap="square" rtlCol="0">
            <a:spAutoFit/>
          </a:bodyPr>
          <a:lstStyle/>
          <a:p>
            <a:pPr algn="ctr"/>
            <a:r>
              <a:rPr lang="en-US" sz="2400" b="1" dirty="0">
                <a:latin typeface="Microsoft New Tai Lue" panose="020B0502040204020203" pitchFamily="34" charset="0"/>
                <a:cs typeface="Microsoft New Tai Lue" panose="020B0502040204020203" pitchFamily="34" charset="0"/>
              </a:rPr>
              <a:t>Understanding Learning Trajectories in Math: Advancing Teacher Education</a:t>
            </a:r>
          </a:p>
          <a:p>
            <a:pPr algn="ctr"/>
            <a:r>
              <a:rPr lang="en-US" sz="2400" b="1" dirty="0">
                <a:latin typeface="Microsoft New Tai Lue" panose="020B0502040204020203" pitchFamily="34" charset="0"/>
                <a:cs typeface="Microsoft New Tai Lue" panose="020B0502040204020203" pitchFamily="34" charset="0"/>
              </a:rPr>
              <a:t>(ULTIMATE)</a:t>
            </a:r>
          </a:p>
        </p:txBody>
      </p:sp>
      <p:pic>
        <p:nvPicPr>
          <p:cNvPr id="20" name="Picture 19" descr="A picture containing logo&#10;&#10;Description automatically generated">
            <a:extLst>
              <a:ext uri="{FF2B5EF4-FFF2-40B4-BE49-F238E27FC236}">
                <a16:creationId xmlns:a16="http://schemas.microsoft.com/office/drawing/2014/main" id="{BE8A716B-1776-4C14-B3C6-2B1A07F7B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914" y="5844362"/>
            <a:ext cx="1003711" cy="1003711"/>
          </a:xfrm>
          <a:prstGeom prst="ellipse">
            <a:avLst/>
          </a:prstGeom>
          <a:ln>
            <a:noFill/>
          </a:ln>
          <a:effectLst>
            <a:softEdge rad="112500"/>
          </a:effectLst>
        </p:spPr>
      </p:pic>
      <p:pic>
        <p:nvPicPr>
          <p:cNvPr id="22" name="Picture 21" descr="Text&#10;&#10;Description automatically generated">
            <a:extLst>
              <a:ext uri="{FF2B5EF4-FFF2-40B4-BE49-F238E27FC236}">
                <a16:creationId xmlns:a16="http://schemas.microsoft.com/office/drawing/2014/main" id="{2F5D814C-BA6B-4A2B-8701-3B486DABB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8617" y="678128"/>
            <a:ext cx="1520044" cy="451642"/>
          </a:xfrm>
          <a:prstGeom prst="rect">
            <a:avLst/>
          </a:prstGeom>
        </p:spPr>
      </p:pic>
      <p:sp>
        <p:nvSpPr>
          <p:cNvPr id="31" name="TextBox 30">
            <a:extLst>
              <a:ext uri="{FF2B5EF4-FFF2-40B4-BE49-F238E27FC236}">
                <a16:creationId xmlns:a16="http://schemas.microsoft.com/office/drawing/2014/main" id="{31BCD2F5-F8D3-4B08-B0A9-597C539C6A9C}"/>
              </a:ext>
            </a:extLst>
          </p:cNvPr>
          <p:cNvSpPr txBox="1"/>
          <p:nvPr/>
        </p:nvSpPr>
        <p:spPr>
          <a:xfrm>
            <a:off x="3338584" y="991271"/>
            <a:ext cx="5431518" cy="276999"/>
          </a:xfrm>
          <a:prstGeom prst="rect">
            <a:avLst/>
          </a:prstGeom>
          <a:noFill/>
        </p:spPr>
        <p:txBody>
          <a:bodyPr wrap="square" rtlCol="0">
            <a:spAutoFit/>
          </a:bodyPr>
          <a:lstStyle/>
          <a:p>
            <a:r>
              <a:rPr lang="en-US" sz="1200" dirty="0">
                <a:latin typeface="Microsoft New Tai Lue" panose="020B0502040204020203" pitchFamily="34" charset="0"/>
                <a:cs typeface="Microsoft New Tai Lue" panose="020B0502040204020203" pitchFamily="34" charset="0"/>
              </a:rPr>
              <a:t>Douglas H. Clements, Julie Sarama, Crystal Day-Hess, &amp; Shannon Stark Guss</a:t>
            </a:r>
          </a:p>
        </p:txBody>
      </p:sp>
      <p:pic>
        <p:nvPicPr>
          <p:cNvPr id="33" name="Picture 32" descr="Text&#10;&#10;Description automatically generated">
            <a:extLst>
              <a:ext uri="{FF2B5EF4-FFF2-40B4-BE49-F238E27FC236}">
                <a16:creationId xmlns:a16="http://schemas.microsoft.com/office/drawing/2014/main" id="{F0A76E51-8624-4E7C-9E89-43E0C8E5CDC6}"/>
              </a:ext>
            </a:extLst>
          </p:cNvPr>
          <p:cNvPicPr>
            <a:picLocks noChangeAspect="1"/>
          </p:cNvPicPr>
          <p:nvPr/>
        </p:nvPicPr>
        <p:blipFill rotWithShape="1">
          <a:blip r:embed="rId4">
            <a:extLst>
              <a:ext uri="{28A0092B-C50C-407E-A947-70E740481C1C}">
                <a14:useLocalDpi xmlns:a14="http://schemas.microsoft.com/office/drawing/2010/main" val="0"/>
              </a:ext>
            </a:extLst>
          </a:blip>
          <a:srcRect t="2487" b="2443"/>
          <a:stretch/>
        </p:blipFill>
        <p:spPr>
          <a:xfrm>
            <a:off x="9844909" y="6179872"/>
            <a:ext cx="2093752" cy="420223"/>
          </a:xfrm>
          <a:prstGeom prst="rect">
            <a:avLst/>
          </a:prstGeom>
          <a:ln>
            <a:noFill/>
          </a:ln>
        </p:spPr>
      </p:pic>
      <p:pic>
        <p:nvPicPr>
          <p:cNvPr id="35" name="Picture 34" descr="Logo, company name&#10;&#10;Description automatically generated">
            <a:extLst>
              <a:ext uri="{FF2B5EF4-FFF2-40B4-BE49-F238E27FC236}">
                <a16:creationId xmlns:a16="http://schemas.microsoft.com/office/drawing/2014/main" id="{DBA4EA6C-1A4D-443A-B619-DEE3EA735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1829" y="6061580"/>
            <a:ext cx="1003712" cy="745879"/>
          </a:xfrm>
          <a:prstGeom prst="rect">
            <a:avLst/>
          </a:prstGeom>
        </p:spPr>
      </p:pic>
      <p:pic>
        <p:nvPicPr>
          <p:cNvPr id="37" name="Picture 36" descr="A picture containing logo&#10;&#10;Description automatically generated">
            <a:extLst>
              <a:ext uri="{FF2B5EF4-FFF2-40B4-BE49-F238E27FC236}">
                <a16:creationId xmlns:a16="http://schemas.microsoft.com/office/drawing/2014/main" id="{32B506EF-6F04-4740-9298-A433C70162D6}"/>
              </a:ext>
            </a:extLst>
          </p:cNvPr>
          <p:cNvPicPr>
            <a:picLocks noChangeAspect="1"/>
          </p:cNvPicPr>
          <p:nvPr/>
        </p:nvPicPr>
        <p:blipFill rotWithShape="1">
          <a:blip r:embed="rId6">
            <a:extLst>
              <a:ext uri="{28A0092B-C50C-407E-A947-70E740481C1C}">
                <a14:useLocalDpi xmlns:a14="http://schemas.microsoft.com/office/drawing/2010/main" val="0"/>
              </a:ext>
            </a:extLst>
          </a:blip>
          <a:srcRect l="4212" t="15044" r="775" b="11347"/>
          <a:stretch/>
        </p:blipFill>
        <p:spPr>
          <a:xfrm>
            <a:off x="99372" y="6157397"/>
            <a:ext cx="2694706" cy="647895"/>
          </a:xfrm>
          <a:prstGeom prst="rect">
            <a:avLst/>
          </a:prstGeom>
        </p:spPr>
      </p:pic>
      <p:sp>
        <p:nvSpPr>
          <p:cNvPr id="38" name="Rectangle: Rounded Corners 37">
            <a:extLst>
              <a:ext uri="{FF2B5EF4-FFF2-40B4-BE49-F238E27FC236}">
                <a16:creationId xmlns:a16="http://schemas.microsoft.com/office/drawing/2014/main" id="{0358C9E8-AB7F-43FC-9344-054733A78465}"/>
              </a:ext>
            </a:extLst>
          </p:cNvPr>
          <p:cNvSpPr/>
          <p:nvPr/>
        </p:nvSpPr>
        <p:spPr>
          <a:xfrm>
            <a:off x="8261268" y="1283508"/>
            <a:ext cx="3657600" cy="351110"/>
          </a:xfrm>
          <a:prstGeom prst="roundRect">
            <a:avLst/>
          </a:prstGeom>
          <a:solidFill>
            <a:srgbClr val="FF5870"/>
          </a:solidFill>
          <a:ln>
            <a:solidFill>
              <a:srgbClr val="F4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2C85A29-4832-445A-96EF-641E0C23E84B}"/>
              </a:ext>
            </a:extLst>
          </p:cNvPr>
          <p:cNvSpPr txBox="1"/>
          <p:nvPr/>
        </p:nvSpPr>
        <p:spPr>
          <a:xfrm>
            <a:off x="368135" y="1634618"/>
            <a:ext cx="3448244" cy="1077218"/>
          </a:xfrm>
          <a:prstGeom prst="rect">
            <a:avLst/>
          </a:prstGeom>
          <a:noFill/>
        </p:spPr>
        <p:txBody>
          <a:bodyPr wrap="square" rtlCol="0">
            <a:spAutoFit/>
          </a:bodyPr>
          <a:lstStyle/>
          <a:p>
            <a:r>
              <a:rPr lang="en-US" sz="800" dirty="0">
                <a:latin typeface="Microsoft New Tai Lue" panose="020B0502040204020203" pitchFamily="34" charset="0"/>
                <a:cs typeface="Microsoft New Tai Lue" panose="020B0502040204020203" pitchFamily="34" charset="0"/>
              </a:rPr>
              <a:t>This research project will support teachers in deepening their understanding of how children learn mathematics and how to incorporate this understanding into their classrooms to help children develop math ideas and skills—joyfully.  Blending high quality in-person professional development and classroom-based coaching all centered around the Learning and Teaching with Learning (LTLT, or  [LT]</a:t>
            </a:r>
            <a:r>
              <a:rPr lang="en-US" sz="800" baseline="30000" dirty="0">
                <a:latin typeface="Microsoft New Tai Lue" panose="020B0502040204020203" pitchFamily="34" charset="0"/>
                <a:cs typeface="Microsoft New Tai Lue" panose="020B0502040204020203" pitchFamily="34" charset="0"/>
              </a:rPr>
              <a:t>2</a:t>
            </a:r>
            <a:r>
              <a:rPr lang="en-US" sz="800" dirty="0">
                <a:latin typeface="Microsoft New Tai Lue" panose="020B0502040204020203" pitchFamily="34" charset="0"/>
                <a:cs typeface="Microsoft New Tai Lue" panose="020B0502040204020203" pitchFamily="34" charset="0"/>
              </a:rPr>
              <a:t>) tool, researchers will investigate positive impacts of both teachers’ development and students' learning of mathematics.</a:t>
            </a:r>
            <a:r>
              <a:rPr lang="en-US" sz="800" cap="all" dirty="0">
                <a:latin typeface="Microsoft New Tai Lue" panose="020B0502040204020203" pitchFamily="34" charset="0"/>
                <a:cs typeface="Microsoft New Tai Lue" panose="020B0502040204020203" pitchFamily="34" charset="0"/>
              </a:rPr>
              <a:t> </a:t>
            </a:r>
            <a:r>
              <a:rPr lang="en-US" sz="800" dirty="0">
                <a:latin typeface="Microsoft New Tai Lue" panose="020B0502040204020203" pitchFamily="34" charset="0"/>
                <a:cs typeface="Microsoft New Tai Lue" panose="020B0502040204020203" pitchFamily="34" charset="0"/>
              </a:rPr>
              <a:t> </a:t>
            </a:r>
          </a:p>
        </p:txBody>
      </p:sp>
      <p:sp>
        <p:nvSpPr>
          <p:cNvPr id="40" name="TextBox 39">
            <a:extLst>
              <a:ext uri="{FF2B5EF4-FFF2-40B4-BE49-F238E27FC236}">
                <a16:creationId xmlns:a16="http://schemas.microsoft.com/office/drawing/2014/main" id="{701B4A8B-C28B-41BF-BCCB-4CF41859A302}"/>
              </a:ext>
            </a:extLst>
          </p:cNvPr>
          <p:cNvSpPr txBox="1"/>
          <p:nvPr/>
        </p:nvSpPr>
        <p:spPr>
          <a:xfrm>
            <a:off x="4512493" y="1277286"/>
            <a:ext cx="3276823" cy="553998"/>
          </a:xfrm>
          <a:prstGeom prst="rect">
            <a:avLst/>
          </a:prstGeom>
          <a:noFill/>
        </p:spPr>
        <p:txBody>
          <a:bodyPr wrap="square" rtlCol="0">
            <a:spAutoFit/>
          </a:bodyPr>
          <a:lstStyle/>
          <a:p>
            <a:r>
              <a:rPr lang="en-US" sz="1000" dirty="0">
                <a:latin typeface="Microsoft New Tai Lue" panose="020B0502040204020203" pitchFamily="34" charset="0"/>
                <a:cs typeface="Microsoft New Tai Lue" panose="020B0502040204020203" pitchFamily="34" charset="0"/>
              </a:rPr>
              <a:t>Over two decades, we have built a professional development tool, called Learning and Teaching with Learning Trajectories, or [LT]</a:t>
            </a:r>
            <a:r>
              <a:rPr lang="en-US" sz="1000" baseline="30000" dirty="0">
                <a:latin typeface="Microsoft New Tai Lue" panose="020B0502040204020203" pitchFamily="34" charset="0"/>
                <a:cs typeface="Microsoft New Tai Lue" panose="020B0502040204020203" pitchFamily="34" charset="0"/>
              </a:rPr>
              <a:t>2</a:t>
            </a:r>
            <a:r>
              <a:rPr lang="en-US" sz="1000" dirty="0">
                <a:latin typeface="Microsoft New Tai Lue" panose="020B0502040204020203" pitchFamily="34" charset="0"/>
                <a:cs typeface="Microsoft New Tai Lue" panose="020B0502040204020203" pitchFamily="34" charset="0"/>
              </a:rPr>
              <a:t>.</a:t>
            </a:r>
          </a:p>
        </p:txBody>
      </p:sp>
      <p:pic>
        <p:nvPicPr>
          <p:cNvPr id="42" name="Picture 41" descr="Graphical user interface, website&#10;&#10;Description automatically generated">
            <a:extLst>
              <a:ext uri="{FF2B5EF4-FFF2-40B4-BE49-F238E27FC236}">
                <a16:creationId xmlns:a16="http://schemas.microsoft.com/office/drawing/2014/main" id="{268E1B77-E951-4130-99F2-3D5231D0A0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95625" y="1848852"/>
            <a:ext cx="1713366" cy="1342638"/>
          </a:xfrm>
          <a:prstGeom prst="rect">
            <a:avLst/>
          </a:prstGeom>
        </p:spPr>
      </p:pic>
      <p:sp>
        <p:nvSpPr>
          <p:cNvPr id="44" name="TextBox 43">
            <a:extLst>
              <a:ext uri="{FF2B5EF4-FFF2-40B4-BE49-F238E27FC236}">
                <a16:creationId xmlns:a16="http://schemas.microsoft.com/office/drawing/2014/main" id="{515EF661-5B9B-4AC1-BA38-416258088024}"/>
              </a:ext>
            </a:extLst>
          </p:cNvPr>
          <p:cNvSpPr txBox="1"/>
          <p:nvPr/>
        </p:nvSpPr>
        <p:spPr>
          <a:xfrm>
            <a:off x="261699" y="2792230"/>
            <a:ext cx="3471552" cy="276999"/>
          </a:xfrm>
          <a:prstGeom prst="rect">
            <a:avLst/>
          </a:prstGeom>
          <a:noFill/>
        </p:spPr>
        <p:txBody>
          <a:bodyPr wrap="square" rtlCol="0">
            <a:spAutoFit/>
          </a:bodyPr>
          <a:lstStyle/>
          <a:p>
            <a:pPr algn="ctr"/>
            <a:r>
              <a:rPr lang="en-US" sz="1200" dirty="0">
                <a:latin typeface="Microsoft New Tai Lue" panose="020B0502040204020203" pitchFamily="34" charset="0"/>
                <a:cs typeface="Microsoft New Tai Lue" panose="020B0502040204020203" pitchFamily="34" charset="0"/>
              </a:rPr>
              <a:t>Research Questions</a:t>
            </a:r>
          </a:p>
        </p:txBody>
      </p:sp>
      <p:sp>
        <p:nvSpPr>
          <p:cNvPr id="45" name="TextBox 44">
            <a:extLst>
              <a:ext uri="{FF2B5EF4-FFF2-40B4-BE49-F238E27FC236}">
                <a16:creationId xmlns:a16="http://schemas.microsoft.com/office/drawing/2014/main" id="{F6BDB211-10E5-4CEC-96F5-EF08AEA25FAA}"/>
              </a:ext>
            </a:extLst>
          </p:cNvPr>
          <p:cNvSpPr txBox="1"/>
          <p:nvPr/>
        </p:nvSpPr>
        <p:spPr>
          <a:xfrm>
            <a:off x="8365725" y="1262055"/>
            <a:ext cx="3471552" cy="307777"/>
          </a:xfrm>
          <a:prstGeom prst="rect">
            <a:avLst/>
          </a:prstGeom>
          <a:noFill/>
        </p:spPr>
        <p:txBody>
          <a:bodyPr wrap="square" rtlCol="0">
            <a:spAutoFit/>
          </a:bodyPr>
          <a:lstStyle/>
          <a:p>
            <a:pPr algn="ctr"/>
            <a:r>
              <a:rPr lang="en-US" sz="1400" dirty="0">
                <a:latin typeface="Microsoft New Tai Lue" panose="020B0502040204020203" pitchFamily="34" charset="0"/>
                <a:cs typeface="Microsoft New Tai Lue" panose="020B0502040204020203" pitchFamily="34" charset="0"/>
              </a:rPr>
              <a:t>Study Design Overview</a:t>
            </a:r>
          </a:p>
        </p:txBody>
      </p:sp>
      <p:pic>
        <p:nvPicPr>
          <p:cNvPr id="47" name="Picture 46">
            <a:extLst>
              <a:ext uri="{FF2B5EF4-FFF2-40B4-BE49-F238E27FC236}">
                <a16:creationId xmlns:a16="http://schemas.microsoft.com/office/drawing/2014/main" id="{03ACE1E5-7704-47D8-B41D-32C3151CB8A0}"/>
              </a:ext>
            </a:extLst>
          </p:cNvPr>
          <p:cNvPicPr>
            <a:picLocks noChangeAspect="1"/>
          </p:cNvPicPr>
          <p:nvPr/>
        </p:nvPicPr>
        <p:blipFill rotWithShape="1">
          <a:blip r:embed="rId8">
            <a:extLst>
              <a:ext uri="{28A0092B-C50C-407E-A947-70E740481C1C}">
                <a14:useLocalDpi xmlns:a14="http://schemas.microsoft.com/office/drawing/2010/main" val="0"/>
              </a:ext>
            </a:extLst>
          </a:blip>
          <a:srcRect b="5149"/>
          <a:stretch/>
        </p:blipFill>
        <p:spPr>
          <a:xfrm>
            <a:off x="6354843" y="3167625"/>
            <a:ext cx="1410055" cy="1313518"/>
          </a:xfrm>
          <a:prstGeom prst="rect">
            <a:avLst/>
          </a:prstGeom>
        </p:spPr>
      </p:pic>
      <p:sp>
        <p:nvSpPr>
          <p:cNvPr id="49" name="TextBox 48">
            <a:extLst>
              <a:ext uri="{FF2B5EF4-FFF2-40B4-BE49-F238E27FC236}">
                <a16:creationId xmlns:a16="http://schemas.microsoft.com/office/drawing/2014/main" id="{B6D673A4-4D08-47A6-9039-115F2906D059}"/>
              </a:ext>
            </a:extLst>
          </p:cNvPr>
          <p:cNvSpPr txBox="1"/>
          <p:nvPr/>
        </p:nvSpPr>
        <p:spPr>
          <a:xfrm>
            <a:off x="6079073" y="1832074"/>
            <a:ext cx="1729679" cy="1323439"/>
          </a:xfrm>
          <a:prstGeom prst="rect">
            <a:avLst/>
          </a:prstGeom>
          <a:noFill/>
        </p:spPr>
        <p:txBody>
          <a:bodyPr wrap="square" rtlCol="0">
            <a:spAutoFit/>
          </a:bodyPr>
          <a:lstStyle/>
          <a:p>
            <a:r>
              <a:rPr lang="en-US" sz="1000" dirty="0">
                <a:latin typeface="Microsoft New Tai Lue" panose="020B0502040204020203" pitchFamily="34" charset="0"/>
                <a:cs typeface="Microsoft New Tai Lue" panose="020B0502040204020203" pitchFamily="34" charset="0"/>
              </a:rPr>
              <a:t>Learning trajectories (LTs) are presented for multiple topics important in early math learning. The focus tool at the upper left allow choosing an age/grade or alignments to standards and assessments.</a:t>
            </a:r>
          </a:p>
        </p:txBody>
      </p:sp>
      <p:sp>
        <p:nvSpPr>
          <p:cNvPr id="43" name="TextBox 42">
            <a:extLst>
              <a:ext uri="{FF2B5EF4-FFF2-40B4-BE49-F238E27FC236}">
                <a16:creationId xmlns:a16="http://schemas.microsoft.com/office/drawing/2014/main" id="{E5FC2318-B592-4EB8-880F-491067130E54}"/>
              </a:ext>
            </a:extLst>
          </p:cNvPr>
          <p:cNvSpPr txBox="1"/>
          <p:nvPr/>
        </p:nvSpPr>
        <p:spPr>
          <a:xfrm>
            <a:off x="4254368" y="3323004"/>
            <a:ext cx="2038002" cy="1015663"/>
          </a:xfrm>
          <a:prstGeom prst="rect">
            <a:avLst/>
          </a:prstGeom>
          <a:noFill/>
        </p:spPr>
        <p:txBody>
          <a:bodyPr wrap="square" rtlCol="0">
            <a:spAutoFit/>
          </a:bodyPr>
          <a:lstStyle/>
          <a:p>
            <a:pPr algn="r"/>
            <a:r>
              <a:rPr lang="en-US" sz="1000" dirty="0">
                <a:latin typeface="Microsoft New Tai Lue" panose="020B0502040204020203" pitchFamily="34" charset="0"/>
                <a:cs typeface="Microsoft New Tai Lue" panose="020B0502040204020203" pitchFamily="34" charset="0"/>
              </a:rPr>
              <a:t>Opening LTs shows the developmental progressions—levels of thinking, birth to grade 3. Note the focus tool is highlighting those levels usual for a given age.</a:t>
            </a:r>
          </a:p>
        </p:txBody>
      </p:sp>
      <p:sp>
        <p:nvSpPr>
          <p:cNvPr id="29" name="Rectangle: Rounded Corners 28">
            <a:extLst>
              <a:ext uri="{FF2B5EF4-FFF2-40B4-BE49-F238E27FC236}">
                <a16:creationId xmlns:a16="http://schemas.microsoft.com/office/drawing/2014/main" id="{9386A964-126D-498D-8C25-7E42845DE6F7}"/>
              </a:ext>
            </a:extLst>
          </p:cNvPr>
          <p:cNvSpPr/>
          <p:nvPr/>
        </p:nvSpPr>
        <p:spPr>
          <a:xfrm>
            <a:off x="237160" y="4669480"/>
            <a:ext cx="3654728" cy="1241569"/>
          </a:xfrm>
          <a:prstGeom prst="roundRect">
            <a:avLst/>
          </a:prstGeom>
          <a:solidFill>
            <a:srgbClr val="F4F3F3"/>
          </a:solidFill>
          <a:ln>
            <a:solidFill>
              <a:srgbClr val="F4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Microsoft New Tai Lue" panose="020B0502040204020203" pitchFamily="34" charset="0"/>
                <a:cs typeface="Microsoft New Tai Lue" panose="020B0502040204020203" pitchFamily="34" charset="0"/>
              </a:rPr>
              <a:t>• </a:t>
            </a:r>
            <a:r>
              <a:rPr lang="en-US" sz="800" b="1" dirty="0">
                <a:solidFill>
                  <a:schemeClr val="tx1"/>
                </a:solidFill>
                <a:latin typeface="Microsoft New Tai Lue" panose="020B0502040204020203" pitchFamily="34" charset="0"/>
                <a:cs typeface="Microsoft New Tai Lue" panose="020B0502040204020203" pitchFamily="34" charset="0"/>
              </a:rPr>
              <a:t>My-COEMET </a:t>
            </a:r>
            <a:r>
              <a:rPr lang="en-US" sz="800" dirty="0">
                <a:solidFill>
                  <a:schemeClr val="tx1"/>
                </a:solidFill>
                <a:latin typeface="Microsoft New Tai Lue" panose="020B0502040204020203" pitchFamily="34" charset="0"/>
                <a:cs typeface="Microsoft New Tai Lue" panose="020B0502040204020203" pitchFamily="34" charset="0"/>
              </a:rPr>
              <a:t>(coach visits): Teacher self-report of quantity and quality of  </a:t>
            </a:r>
          </a:p>
          <a:p>
            <a:r>
              <a:rPr lang="en-US" sz="800" dirty="0">
                <a:solidFill>
                  <a:schemeClr val="tx1"/>
                </a:solidFill>
                <a:latin typeface="Microsoft New Tai Lue" panose="020B0502040204020203" pitchFamily="34" charset="0"/>
                <a:cs typeface="Microsoft New Tai Lue" panose="020B0502040204020203" pitchFamily="34" charset="0"/>
              </a:rPr>
              <a:t>  early math practices</a:t>
            </a:r>
          </a:p>
          <a:p>
            <a:r>
              <a:rPr lang="en-US" sz="800" dirty="0">
                <a:solidFill>
                  <a:schemeClr val="tx1"/>
                </a:solidFill>
                <a:latin typeface="Microsoft New Tai Lue" panose="020B0502040204020203" pitchFamily="34" charset="0"/>
                <a:cs typeface="Microsoft New Tai Lue" panose="020B0502040204020203" pitchFamily="34" charset="0"/>
              </a:rPr>
              <a:t>•</a:t>
            </a:r>
            <a:r>
              <a:rPr lang="en-US" sz="800" b="1" dirty="0">
                <a:solidFill>
                  <a:schemeClr val="tx1"/>
                </a:solidFill>
                <a:latin typeface="Microsoft New Tai Lue" panose="020B0502040204020203" pitchFamily="34" charset="0"/>
                <a:cs typeface="Microsoft New Tai Lue" panose="020B0502040204020203" pitchFamily="34" charset="0"/>
              </a:rPr>
              <a:t>COEMET </a:t>
            </a:r>
            <a:r>
              <a:rPr lang="en-US" sz="800" dirty="0">
                <a:solidFill>
                  <a:schemeClr val="tx1"/>
                </a:solidFill>
                <a:latin typeface="Microsoft New Tai Lue" panose="020B0502040204020203" pitchFamily="34" charset="0"/>
                <a:cs typeface="Microsoft New Tai Lue" panose="020B0502040204020203" pitchFamily="34" charset="0"/>
              </a:rPr>
              <a:t>(Fall, Spring): Classroom observations of quantity and quality of </a:t>
            </a:r>
          </a:p>
          <a:p>
            <a:r>
              <a:rPr lang="en-US" sz="800" dirty="0">
                <a:solidFill>
                  <a:schemeClr val="tx1"/>
                </a:solidFill>
                <a:latin typeface="Microsoft New Tai Lue" panose="020B0502040204020203" pitchFamily="34" charset="0"/>
                <a:cs typeface="Microsoft New Tai Lue" panose="020B0502040204020203" pitchFamily="34" charset="0"/>
              </a:rPr>
              <a:t>  early math</a:t>
            </a:r>
          </a:p>
          <a:p>
            <a:r>
              <a:rPr lang="en-US" sz="800" dirty="0">
                <a:solidFill>
                  <a:schemeClr val="tx1"/>
                </a:solidFill>
                <a:latin typeface="Microsoft New Tai Lue" panose="020B0502040204020203" pitchFamily="34" charset="0"/>
                <a:cs typeface="Microsoft New Tai Lue" panose="020B0502040204020203" pitchFamily="34" charset="0"/>
              </a:rPr>
              <a:t>• </a:t>
            </a:r>
            <a:r>
              <a:rPr lang="en-US" sz="800" b="1" dirty="0">
                <a:solidFill>
                  <a:schemeClr val="tx1"/>
                </a:solidFill>
                <a:latin typeface="Microsoft New Tai Lue" panose="020B0502040204020203" pitchFamily="34" charset="0"/>
                <a:cs typeface="Microsoft New Tai Lue" panose="020B0502040204020203" pitchFamily="34" charset="0"/>
              </a:rPr>
              <a:t>Math Teacher Questionnaire </a:t>
            </a:r>
            <a:r>
              <a:rPr lang="en-US" sz="800" dirty="0">
                <a:solidFill>
                  <a:schemeClr val="tx1"/>
                </a:solidFill>
                <a:latin typeface="Microsoft New Tai Lue" panose="020B0502040204020203" pitchFamily="34" charset="0"/>
                <a:cs typeface="Microsoft New Tai Lue" panose="020B0502040204020203" pitchFamily="34" charset="0"/>
              </a:rPr>
              <a:t>(Fall, Spring): Math beliefs/practices</a:t>
            </a:r>
          </a:p>
          <a:p>
            <a:r>
              <a:rPr lang="en-US" sz="800" dirty="0">
                <a:solidFill>
                  <a:schemeClr val="tx1"/>
                </a:solidFill>
                <a:latin typeface="Microsoft New Tai Lue" panose="020B0502040204020203" pitchFamily="34" charset="0"/>
                <a:cs typeface="Microsoft New Tai Lue" panose="020B0502040204020203" pitchFamily="34" charset="0"/>
              </a:rPr>
              <a:t>• </a:t>
            </a:r>
            <a:r>
              <a:rPr lang="en-US" sz="800" b="1" dirty="0">
                <a:solidFill>
                  <a:schemeClr val="tx1"/>
                </a:solidFill>
                <a:latin typeface="Microsoft New Tai Lue" panose="020B0502040204020203" pitchFamily="34" charset="0"/>
                <a:cs typeface="Microsoft New Tai Lue" panose="020B0502040204020203" pitchFamily="34" charset="0"/>
              </a:rPr>
              <a:t>Math Principal Questionnaire </a:t>
            </a:r>
            <a:r>
              <a:rPr lang="en-US" sz="800" dirty="0">
                <a:solidFill>
                  <a:schemeClr val="tx1"/>
                </a:solidFill>
                <a:latin typeface="Microsoft New Tai Lue" panose="020B0502040204020203" pitchFamily="34" charset="0"/>
                <a:cs typeface="Microsoft New Tai Lue" panose="020B0502040204020203" pitchFamily="34" charset="0"/>
              </a:rPr>
              <a:t>(Fall, Spring): Math beliefs/practices</a:t>
            </a:r>
          </a:p>
          <a:p>
            <a:r>
              <a:rPr lang="en-US" sz="800" dirty="0">
                <a:solidFill>
                  <a:schemeClr val="tx1"/>
                </a:solidFill>
                <a:latin typeface="Microsoft New Tai Lue" panose="020B0502040204020203" pitchFamily="34" charset="0"/>
                <a:cs typeface="Microsoft New Tai Lue" panose="020B0502040204020203" pitchFamily="34" charset="0"/>
              </a:rPr>
              <a:t>• </a:t>
            </a:r>
            <a:r>
              <a:rPr lang="en-US" sz="800" b="1" dirty="0">
                <a:solidFill>
                  <a:schemeClr val="tx1"/>
                </a:solidFill>
                <a:latin typeface="Microsoft New Tai Lue" panose="020B0502040204020203" pitchFamily="34" charset="0"/>
                <a:cs typeface="Microsoft New Tai Lue" panose="020B0502040204020203" pitchFamily="34" charset="0"/>
              </a:rPr>
              <a:t>REMA</a:t>
            </a:r>
            <a:r>
              <a:rPr lang="en-US" sz="800" dirty="0">
                <a:solidFill>
                  <a:schemeClr val="tx1"/>
                </a:solidFill>
                <a:latin typeface="Microsoft New Tai Lue" panose="020B0502040204020203" pitchFamily="34" charset="0"/>
                <a:cs typeface="Microsoft New Tai Lue" panose="020B0502040204020203" pitchFamily="34" charset="0"/>
              </a:rPr>
              <a:t> (Fall, Spring): Child math achievement</a:t>
            </a:r>
          </a:p>
        </p:txBody>
      </p:sp>
      <p:sp>
        <p:nvSpPr>
          <p:cNvPr id="32" name="Rectangle: Rounded Corners 31">
            <a:extLst>
              <a:ext uri="{FF2B5EF4-FFF2-40B4-BE49-F238E27FC236}">
                <a16:creationId xmlns:a16="http://schemas.microsoft.com/office/drawing/2014/main" id="{1126E434-639B-4142-A194-704C99829919}"/>
              </a:ext>
            </a:extLst>
          </p:cNvPr>
          <p:cNvSpPr/>
          <p:nvPr/>
        </p:nvSpPr>
        <p:spPr>
          <a:xfrm>
            <a:off x="222090" y="4358678"/>
            <a:ext cx="3657600" cy="335877"/>
          </a:xfrm>
          <a:prstGeom prst="roundRect">
            <a:avLst/>
          </a:prstGeom>
          <a:solidFill>
            <a:srgbClr val="FF5870"/>
          </a:solidFill>
          <a:ln>
            <a:solidFill>
              <a:srgbClr val="F4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icrosoft New Tai Lue" panose="020B0502040204020203" pitchFamily="34" charset="0"/>
                <a:cs typeface="Microsoft New Tai Lue" panose="020B0502040204020203" pitchFamily="34" charset="0"/>
              </a:rPr>
              <a:t>Measures</a:t>
            </a:r>
          </a:p>
        </p:txBody>
      </p:sp>
      <p:sp>
        <p:nvSpPr>
          <p:cNvPr id="36" name="TextBox 35">
            <a:extLst>
              <a:ext uri="{FF2B5EF4-FFF2-40B4-BE49-F238E27FC236}">
                <a16:creationId xmlns:a16="http://schemas.microsoft.com/office/drawing/2014/main" id="{F467D745-0CDC-9C4A-8AB8-D3A84D2AA525}"/>
              </a:ext>
            </a:extLst>
          </p:cNvPr>
          <p:cNvSpPr txBox="1"/>
          <p:nvPr/>
        </p:nvSpPr>
        <p:spPr>
          <a:xfrm>
            <a:off x="5914239" y="4594972"/>
            <a:ext cx="1894513" cy="1323439"/>
          </a:xfrm>
          <a:prstGeom prst="rect">
            <a:avLst/>
          </a:prstGeom>
          <a:noFill/>
        </p:spPr>
        <p:txBody>
          <a:bodyPr wrap="square" rtlCol="0">
            <a:spAutoFit/>
          </a:bodyPr>
          <a:lstStyle/>
          <a:p>
            <a:r>
              <a:rPr lang="en-US" sz="1000" dirty="0">
                <a:latin typeface="Microsoft New Tai Lue" panose="020B0502040204020203" pitchFamily="34" charset="0"/>
                <a:cs typeface="Microsoft New Tai Lue" panose="020B0502040204020203" pitchFamily="34" charset="0"/>
              </a:rPr>
              <a:t>Selecting a </a:t>
            </a:r>
            <a:r>
              <a:rPr lang="en-US" sz="1000" i="1" dirty="0">
                <a:latin typeface="Microsoft New Tai Lue" panose="020B0502040204020203" pitchFamily="34" charset="0"/>
                <a:cs typeface="Microsoft New Tai Lue" panose="020B0502040204020203" pitchFamily="34" charset="0"/>
              </a:rPr>
              <a:t>level</a:t>
            </a:r>
            <a:r>
              <a:rPr lang="en-US" sz="1000" dirty="0">
                <a:latin typeface="Microsoft New Tai Lue" panose="020B0502040204020203" pitchFamily="34" charset="0"/>
                <a:cs typeface="Microsoft New Tai Lue" panose="020B0502040204020203" pitchFamily="34" charset="0"/>
              </a:rPr>
              <a:t> describes the developmental pattern of thinking in text, videos, and documents</a:t>
            </a:r>
            <a:r>
              <a:rPr lang="en-US" sz="1000" i="1" dirty="0">
                <a:latin typeface="Microsoft New Tai Lue" panose="020B0502040204020203" pitchFamily="34" charset="0"/>
                <a:cs typeface="Microsoft New Tai Lue" panose="020B0502040204020203" pitchFamily="34" charset="0"/>
              </a:rPr>
              <a:t>. </a:t>
            </a:r>
            <a:r>
              <a:rPr lang="en-US" sz="1000" dirty="0">
                <a:latin typeface="Microsoft New Tai Lue" panose="020B0502040204020203" pitchFamily="34" charset="0"/>
                <a:cs typeface="Microsoft New Tai Lue" panose="020B0502040204020203" pitchFamily="34" charset="0"/>
              </a:rPr>
              <a:t>Under that are many instructional activities described in text, videos, and documents with pdfs of the whole activity, materials, etc.</a:t>
            </a:r>
          </a:p>
        </p:txBody>
      </p:sp>
      <p:pic>
        <p:nvPicPr>
          <p:cNvPr id="2" name="Picture 1">
            <a:extLst>
              <a:ext uri="{FF2B5EF4-FFF2-40B4-BE49-F238E27FC236}">
                <a16:creationId xmlns:a16="http://schemas.microsoft.com/office/drawing/2014/main" id="{6425C227-A402-A44B-8739-F1098D9B3A76}"/>
              </a:ext>
            </a:extLst>
          </p:cNvPr>
          <p:cNvPicPr>
            <a:picLocks noChangeAspect="1"/>
          </p:cNvPicPr>
          <p:nvPr/>
        </p:nvPicPr>
        <p:blipFill>
          <a:blip r:embed="rId9"/>
          <a:stretch>
            <a:fillRect/>
          </a:stretch>
        </p:blipFill>
        <p:spPr>
          <a:xfrm>
            <a:off x="4435160" y="4475378"/>
            <a:ext cx="1404026" cy="2071474"/>
          </a:xfrm>
          <a:prstGeom prst="rect">
            <a:avLst/>
          </a:prstGeom>
        </p:spPr>
      </p:pic>
      <p:pic>
        <p:nvPicPr>
          <p:cNvPr id="41" name="Picture 40">
            <a:extLst>
              <a:ext uri="{FF2B5EF4-FFF2-40B4-BE49-F238E27FC236}">
                <a16:creationId xmlns:a16="http://schemas.microsoft.com/office/drawing/2014/main" id="{F65115CE-7089-014B-86F8-334063BE6D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0412" y="471550"/>
            <a:ext cx="712531" cy="712531"/>
          </a:xfrm>
          <a:prstGeom prst="rect">
            <a:avLst/>
          </a:prstGeom>
        </p:spPr>
      </p:pic>
      <p:pic>
        <p:nvPicPr>
          <p:cNvPr id="3" name="Picture 2">
            <a:extLst>
              <a:ext uri="{FF2B5EF4-FFF2-40B4-BE49-F238E27FC236}">
                <a16:creationId xmlns:a16="http://schemas.microsoft.com/office/drawing/2014/main" id="{115BF5E5-6892-2D4D-AD99-73BA454CC32B}"/>
              </a:ext>
            </a:extLst>
          </p:cNvPr>
          <p:cNvPicPr>
            <a:picLocks noChangeAspect="1"/>
          </p:cNvPicPr>
          <p:nvPr/>
        </p:nvPicPr>
        <p:blipFill>
          <a:blip r:embed="rId11"/>
          <a:stretch>
            <a:fillRect/>
          </a:stretch>
        </p:blipFill>
        <p:spPr>
          <a:xfrm>
            <a:off x="6448167" y="5901275"/>
            <a:ext cx="826986" cy="833275"/>
          </a:xfrm>
          <a:prstGeom prst="rect">
            <a:avLst/>
          </a:prstGeom>
        </p:spPr>
      </p:pic>
      <p:pic>
        <p:nvPicPr>
          <p:cNvPr id="17" name="Picture 16" descr="Table&#10;&#10;Description automatically generated">
            <a:extLst>
              <a:ext uri="{FF2B5EF4-FFF2-40B4-BE49-F238E27FC236}">
                <a16:creationId xmlns:a16="http://schemas.microsoft.com/office/drawing/2014/main" id="{3803F8C8-39A1-E64F-8EE7-D44E5E440A4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53877" y="2785750"/>
            <a:ext cx="3625383" cy="1325891"/>
          </a:xfrm>
          <a:prstGeom prst="rect">
            <a:avLst/>
          </a:prstGeom>
        </p:spPr>
      </p:pic>
    </p:spTree>
    <p:extLst>
      <p:ext uri="{BB962C8B-B14F-4D97-AF65-F5344CB8AC3E}">
        <p14:creationId xmlns:p14="http://schemas.microsoft.com/office/powerpoint/2010/main" val="3983552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615</Words>
  <Application>Microsoft Macintosh PowerPoint</Application>
  <PresentationFormat>Widescreen</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Microsoft New Tai Lue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dc:creator>
  <cp:lastModifiedBy>Doug Clements</cp:lastModifiedBy>
  <cp:revision>33</cp:revision>
  <dcterms:created xsi:type="dcterms:W3CDTF">2021-06-01T22:37:24Z</dcterms:created>
  <dcterms:modified xsi:type="dcterms:W3CDTF">2021-06-12T14:52:00Z</dcterms:modified>
</cp:coreProperties>
</file>