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700405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Joshua (jlewis@uidaho.edu)" initials="LJ(" lastIdx="1" clrIdx="0">
    <p:extLst>
      <p:ext uri="{19B8F6BF-5375-455C-9EA6-DF929625EA0E}">
        <p15:presenceInfo xmlns:p15="http://schemas.microsoft.com/office/powerpoint/2012/main" userId="Lewis, Joshua (jlewis@uidaho.ed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25" d="100"/>
          <a:sy n="25" d="100"/>
        </p:scale>
        <p:origin x="904" y="19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53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67163" y="0"/>
            <a:ext cx="30353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12875" y="1160463"/>
            <a:ext cx="417830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088" y="4467225"/>
            <a:ext cx="5603875" cy="3656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35300"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67163" y="8818563"/>
            <a:ext cx="3035300"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1412875" y="1160463"/>
            <a:ext cx="417830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700088" y="4467225"/>
            <a:ext cx="5603875" cy="36560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1:notes"/>
          <p:cNvSpPr txBox="1">
            <a:spLocks noGrp="1"/>
          </p:cNvSpPr>
          <p:nvPr>
            <p:ph type="sldNum" idx="12"/>
          </p:nvPr>
        </p:nvSpPr>
        <p:spPr>
          <a:xfrm>
            <a:off x="3967163" y="8818563"/>
            <a:ext cx="3035300" cy="4651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292475" y="10226675"/>
            <a:ext cx="37306249" cy="70548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6583363" y="18653125"/>
            <a:ext cx="30724474" cy="8413750"/>
          </a:xfrm>
          <a:prstGeom prst="rect">
            <a:avLst/>
          </a:prstGeom>
          <a:noFill/>
          <a:ln>
            <a:noFill/>
          </a:ln>
        </p:spPr>
        <p:txBody>
          <a:bodyPr spcFirstLastPara="1" wrap="square" lIns="91425" tIns="45700" rIns="91425" bIns="45700" anchor="t" anchorCtr="0">
            <a:noAutofit/>
          </a:bodyPr>
          <a:lstStyle>
            <a:lvl1pPr marR="0" lvl="0" algn="ctr" rtl="0">
              <a:spcBef>
                <a:spcPts val="3080"/>
              </a:spcBef>
              <a:spcAft>
                <a:spcPts val="0"/>
              </a:spcAft>
              <a:buClr>
                <a:schemeClr val="dk1"/>
              </a:buClr>
              <a:buSzPts val="15400"/>
              <a:buFont typeface="Arial"/>
              <a:buNone/>
              <a:defRPr sz="15400" b="0" i="0" u="none" strike="noStrike" cap="none">
                <a:solidFill>
                  <a:schemeClr val="dk1"/>
                </a:solidFill>
                <a:latin typeface="Arial"/>
                <a:ea typeface="Arial"/>
                <a:cs typeface="Arial"/>
                <a:sym typeface="Arial"/>
              </a:defRPr>
            </a:lvl1pPr>
            <a:lvl2pPr marR="0" lvl="1" algn="ctr" rtl="0">
              <a:spcBef>
                <a:spcPts val="2680"/>
              </a:spcBef>
              <a:spcAft>
                <a:spcPts val="0"/>
              </a:spcAft>
              <a:buClr>
                <a:schemeClr val="dk1"/>
              </a:buClr>
              <a:buSzPts val="13400"/>
              <a:buFont typeface="Arial"/>
              <a:buNone/>
              <a:defRPr sz="13400" b="0" i="0" u="none" strike="noStrike" cap="none">
                <a:solidFill>
                  <a:schemeClr val="dk1"/>
                </a:solidFill>
                <a:latin typeface="Arial"/>
                <a:ea typeface="Arial"/>
                <a:cs typeface="Arial"/>
                <a:sym typeface="Arial"/>
              </a:defRPr>
            </a:lvl2pPr>
            <a:lvl3pPr marR="0" lvl="2" algn="ctr" rtl="0">
              <a:spcBef>
                <a:spcPts val="2300"/>
              </a:spcBef>
              <a:spcAft>
                <a:spcPts val="0"/>
              </a:spcAft>
              <a:buClr>
                <a:schemeClr val="dk1"/>
              </a:buClr>
              <a:buSzPts val="11500"/>
              <a:buFont typeface="Arial"/>
              <a:buNone/>
              <a:defRPr sz="11500" b="0" i="0" u="none" strike="noStrike" cap="none">
                <a:solidFill>
                  <a:schemeClr val="dk1"/>
                </a:solidFill>
                <a:latin typeface="Arial"/>
                <a:ea typeface="Arial"/>
                <a:cs typeface="Arial"/>
                <a:sym typeface="Arial"/>
              </a:defRPr>
            </a:lvl3pPr>
            <a:lvl4pPr marR="0" lvl="3"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4pPr>
            <a:lvl5pPr marR="0" lvl="4"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5pPr>
            <a:lvl6pPr marR="0" lvl="5"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6pPr>
            <a:lvl7pPr marR="0" lvl="6"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7pPr>
            <a:lvl8pPr marR="0" lvl="7"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8pPr>
            <a:lvl9pPr marR="0" lvl="8"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2193925" y="1317625"/>
            <a:ext cx="39503351"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body" idx="1"/>
          </p:nvPr>
        </p:nvSpPr>
        <p:spPr>
          <a:xfrm rot="5400000">
            <a:off x="11083131" y="-1208882"/>
            <a:ext cx="21724937" cy="39503351"/>
          </a:xfrm>
          <a:prstGeom prst="rect">
            <a:avLst/>
          </a:prstGeom>
          <a:noFill/>
          <a:ln>
            <a:noFill/>
          </a:ln>
        </p:spPr>
        <p:txBody>
          <a:bodyPr spcFirstLastPara="1" wrap="square" lIns="91425" tIns="45700" rIns="91425" bIns="45700" anchor="t" anchorCtr="0">
            <a:noAutofit/>
          </a:bodyPr>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rot="5400000">
            <a:off x="22715538" y="10423525"/>
            <a:ext cx="28087638" cy="987583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50" name="Google Shape;50;p12"/>
          <p:cNvSpPr txBox="1">
            <a:spLocks noGrp="1"/>
          </p:cNvSpPr>
          <p:nvPr>
            <p:ph type="body" idx="1"/>
          </p:nvPr>
        </p:nvSpPr>
        <p:spPr>
          <a:xfrm rot="5400000">
            <a:off x="2887662" y="623887"/>
            <a:ext cx="28087638" cy="29475114"/>
          </a:xfrm>
          <a:prstGeom prst="rect">
            <a:avLst/>
          </a:prstGeom>
          <a:noFill/>
          <a:ln>
            <a:noFill/>
          </a:ln>
        </p:spPr>
        <p:txBody>
          <a:bodyPr spcFirstLastPara="1" wrap="square" lIns="91425" tIns="45700" rIns="91425" bIns="45700" anchor="t" anchorCtr="0">
            <a:noAutofit/>
          </a:bodyPr>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193925" y="1317625"/>
            <a:ext cx="39503351"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2193925" y="7680325"/>
            <a:ext cx="39503351" cy="21724937"/>
          </a:xfrm>
          <a:prstGeom prst="rect">
            <a:avLst/>
          </a:prstGeom>
          <a:noFill/>
          <a:ln>
            <a:noFill/>
          </a:ln>
        </p:spPr>
        <p:txBody>
          <a:bodyPr spcFirstLastPara="1" wrap="square" lIns="91425" tIns="45700" rIns="91425" bIns="45700" anchor="t" anchorCtr="0">
            <a:noAutofit/>
          </a:bodyPr>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467100" y="21153438"/>
            <a:ext cx="37307839" cy="65373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3467100" y="13952538"/>
            <a:ext cx="37307839" cy="72009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193925" y="1317625"/>
            <a:ext cx="39503351"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26" name="Google Shape;26;p5"/>
          <p:cNvSpPr txBox="1">
            <a:spLocks noGrp="1"/>
          </p:cNvSpPr>
          <p:nvPr>
            <p:ph type="body" idx="1"/>
          </p:nvPr>
        </p:nvSpPr>
        <p:spPr>
          <a:xfrm>
            <a:off x="2193925" y="7680325"/>
            <a:ext cx="19675475" cy="2172493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5"/>
          <p:cNvSpPr txBox="1">
            <a:spLocks noGrp="1"/>
          </p:cNvSpPr>
          <p:nvPr>
            <p:ph type="body" idx="2"/>
          </p:nvPr>
        </p:nvSpPr>
        <p:spPr>
          <a:xfrm>
            <a:off x="22021800" y="7680325"/>
            <a:ext cx="19675475" cy="2172493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2193925" y="1317625"/>
            <a:ext cx="39503351"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2193925" y="7369175"/>
            <a:ext cx="19392900" cy="30702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body" idx="2"/>
          </p:nvPr>
        </p:nvSpPr>
        <p:spPr>
          <a:xfrm>
            <a:off x="2193925" y="10439400"/>
            <a:ext cx="19392900" cy="189658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 name="Google Shape;32;p6"/>
          <p:cNvSpPr txBox="1">
            <a:spLocks noGrp="1"/>
          </p:cNvSpPr>
          <p:nvPr>
            <p:ph type="body" idx="3"/>
          </p:nvPr>
        </p:nvSpPr>
        <p:spPr>
          <a:xfrm>
            <a:off x="22296438" y="7369175"/>
            <a:ext cx="19400837" cy="30702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3" name="Google Shape;33;p6"/>
          <p:cNvSpPr txBox="1">
            <a:spLocks noGrp="1"/>
          </p:cNvSpPr>
          <p:nvPr>
            <p:ph type="body" idx="4"/>
          </p:nvPr>
        </p:nvSpPr>
        <p:spPr>
          <a:xfrm>
            <a:off x="22296438" y="10439400"/>
            <a:ext cx="19400837" cy="189658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2193925" y="1317625"/>
            <a:ext cx="39503351" cy="5486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21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2193925" y="1311275"/>
            <a:ext cx="14439900" cy="557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1"/>
          </p:nvPr>
        </p:nvSpPr>
        <p:spPr>
          <a:xfrm>
            <a:off x="17160875" y="1311275"/>
            <a:ext cx="24536399" cy="2809398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9"/>
          <p:cNvSpPr txBox="1">
            <a:spLocks noGrp="1"/>
          </p:cNvSpPr>
          <p:nvPr>
            <p:ph type="body" idx="2"/>
          </p:nvPr>
        </p:nvSpPr>
        <p:spPr>
          <a:xfrm>
            <a:off x="2193925" y="6888163"/>
            <a:ext cx="14439900" cy="22517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8602663" y="23042563"/>
            <a:ext cx="26335038" cy="2720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100" b="0" i="0" u="none" strike="noStrike" cap="none">
                <a:solidFill>
                  <a:schemeClr val="dk2"/>
                </a:solidFill>
                <a:latin typeface="Arial"/>
                <a:ea typeface="Arial"/>
                <a:cs typeface="Arial"/>
                <a:sym typeface="Arial"/>
              </a:defRPr>
            </a:lvl9pPr>
          </a:lstStyle>
          <a:p>
            <a:endParaRPr/>
          </a:p>
        </p:txBody>
      </p:sp>
      <p:sp>
        <p:nvSpPr>
          <p:cNvPr id="43" name="Google Shape;43;p10"/>
          <p:cNvSpPr>
            <a:spLocks noGrp="1"/>
          </p:cNvSpPr>
          <p:nvPr>
            <p:ph type="pic" idx="2"/>
          </p:nvPr>
        </p:nvSpPr>
        <p:spPr>
          <a:xfrm>
            <a:off x="8602663" y="2941638"/>
            <a:ext cx="26335038" cy="1975008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4" name="Google Shape;44;p10"/>
          <p:cNvSpPr txBox="1">
            <a:spLocks noGrp="1"/>
          </p:cNvSpPr>
          <p:nvPr>
            <p:ph type="body" idx="1"/>
          </p:nvPr>
        </p:nvSpPr>
        <p:spPr>
          <a:xfrm>
            <a:off x="8602663" y="25763538"/>
            <a:ext cx="26335038" cy="38623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5483225"/>
            <a:ext cx="9140825" cy="27424064"/>
          </a:xfrm>
          <a:prstGeom prst="rect">
            <a:avLst/>
          </a:prstGeom>
          <a:solidFill>
            <a:srgbClr val="003366"/>
          </a:solidFill>
          <a:ln>
            <a:noFill/>
          </a:ln>
        </p:spPr>
        <p:txBody>
          <a:bodyPr spcFirstLastPara="1" wrap="square" lIns="457200" tIns="228600" rIns="457200" bIns="457200" anchor="t" anchorCtr="0">
            <a:noAutofit/>
          </a:bodyPr>
          <a:lstStyle/>
          <a:p>
            <a:pPr marL="0" marR="0" lvl="0" indent="0" algn="ctr" rtl="0">
              <a:spcBef>
                <a:spcPts val="0"/>
              </a:spcBef>
              <a:spcAft>
                <a:spcPts val="0"/>
              </a:spcAft>
              <a:buNone/>
            </a:pPr>
            <a:endParaRPr sz="4800" b="0" i="0" u="none" strike="noStrike" cap="none">
              <a:solidFill>
                <a:schemeClr val="dk1"/>
              </a:solidFill>
              <a:latin typeface="Impact"/>
              <a:ea typeface="Impact"/>
              <a:cs typeface="Impact"/>
              <a:sym typeface="Impact"/>
            </a:endParaRPr>
          </a:p>
        </p:txBody>
      </p:sp>
      <p:sp>
        <p:nvSpPr>
          <p:cNvPr id="11" name="Google Shape;11;p1"/>
          <p:cNvSpPr/>
          <p:nvPr/>
        </p:nvSpPr>
        <p:spPr>
          <a:xfrm>
            <a:off x="9140825" y="0"/>
            <a:ext cx="34736089" cy="5484813"/>
          </a:xfrm>
          <a:prstGeom prst="rect">
            <a:avLst/>
          </a:prstGeom>
          <a:solidFill>
            <a:srgbClr val="003366"/>
          </a:solidFill>
          <a:ln>
            <a:noFill/>
          </a:ln>
        </p:spPr>
        <p:txBody>
          <a:bodyPr spcFirstLastPara="1" wrap="square" lIns="457200" tIns="457200" rIns="457200" bIns="457200" anchor="t" anchorCtr="0">
            <a:noAutofit/>
          </a:bodyPr>
          <a:lstStyle/>
          <a:p>
            <a:pPr marL="0" marR="0" lvl="0" indent="0" algn="l" rtl="0">
              <a:spcBef>
                <a:spcPts val="0"/>
              </a:spcBef>
              <a:spcAft>
                <a:spcPts val="0"/>
              </a:spcAft>
              <a:buNone/>
            </a:pPr>
            <a:endParaRPr sz="3200" b="0" i="0" u="none" strike="noStrike" cap="none">
              <a:solidFill>
                <a:schemeClr val="dk1"/>
              </a:solidFill>
              <a:latin typeface="Arial"/>
              <a:ea typeface="Arial"/>
              <a:cs typeface="Arial"/>
              <a:sym typeface="Arial"/>
            </a:endParaRPr>
          </a:p>
        </p:txBody>
      </p:sp>
      <p:sp>
        <p:nvSpPr>
          <p:cNvPr id="12" name="Google Shape;12;p1"/>
          <p:cNvSpPr/>
          <p:nvPr/>
        </p:nvSpPr>
        <p:spPr>
          <a:xfrm>
            <a:off x="9140825" y="5483225"/>
            <a:ext cx="34736089" cy="27424064"/>
          </a:xfrm>
          <a:prstGeom prst="rect">
            <a:avLst/>
          </a:prstGeom>
          <a:solidFill>
            <a:srgbClr val="336699"/>
          </a:solidFill>
          <a:ln>
            <a:noFill/>
          </a:ln>
        </p:spPr>
        <p:txBody>
          <a:bodyPr spcFirstLastPara="1" wrap="square" lIns="457200" tIns="457200" rIns="457200" bIns="457200" anchor="t" anchorCtr="0">
            <a:noAutofit/>
          </a:bodyPr>
          <a:lstStyle/>
          <a:p>
            <a:pPr marL="0" marR="0" lvl="0" indent="0" algn="l" rtl="0">
              <a:spcBef>
                <a:spcPts val="0"/>
              </a:spcBef>
              <a:spcAft>
                <a:spcPts val="0"/>
              </a:spcAft>
              <a:buNone/>
            </a:pPr>
            <a:endParaRPr sz="3200" b="0" i="0" u="none" strike="noStrike" cap="none">
              <a:solidFill>
                <a:schemeClr val="dk1"/>
              </a:solidFill>
              <a:latin typeface="Arial"/>
              <a:ea typeface="Arial"/>
              <a:cs typeface="Arial"/>
              <a:sym typeface="Arial"/>
            </a:endParaRPr>
          </a:p>
        </p:txBody>
      </p:sp>
      <p:cxnSp>
        <p:nvCxnSpPr>
          <p:cNvPr id="13" name="Google Shape;13;p1"/>
          <p:cNvCxnSpPr/>
          <p:nvPr/>
        </p:nvCxnSpPr>
        <p:spPr>
          <a:xfrm>
            <a:off x="9144000" y="0"/>
            <a:ext cx="0" cy="32918401"/>
          </a:xfrm>
          <a:prstGeom prst="straightConnector1">
            <a:avLst/>
          </a:prstGeom>
          <a:noFill/>
          <a:ln w="76200" cap="flat" cmpd="sng">
            <a:solidFill>
              <a:schemeClr val="dk1"/>
            </a:solidFill>
            <a:prstDash val="solid"/>
            <a:round/>
            <a:headEnd type="none" w="med" len="med"/>
            <a:tailEnd type="none" w="med" len="med"/>
          </a:ln>
        </p:spPr>
      </p:cxnSp>
      <p:cxnSp>
        <p:nvCxnSpPr>
          <p:cNvPr id="14" name="Google Shape;14;p1"/>
          <p:cNvCxnSpPr/>
          <p:nvPr/>
        </p:nvCxnSpPr>
        <p:spPr>
          <a:xfrm>
            <a:off x="0" y="5486400"/>
            <a:ext cx="43876914" cy="0"/>
          </a:xfrm>
          <a:prstGeom prst="straightConnector1">
            <a:avLst/>
          </a:prstGeom>
          <a:noFill/>
          <a:ln w="76200" cap="flat" cmpd="sng">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hyperlink" Target="mailto:jamador@uidaho.edu" TargetMode="External"/><Relationship Id="rId21" Type="http://schemas.openxmlformats.org/officeDocument/2006/relationships/image" Target="../media/image16.png"/><Relationship Id="rId7" Type="http://schemas.openxmlformats.org/officeDocument/2006/relationships/image" Target="../media/image2.jp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jpg"/><Relationship Id="rId11" Type="http://schemas.openxmlformats.org/officeDocument/2006/relationships/image" Target="../media/image6.png"/><Relationship Id="rId5" Type="http://schemas.openxmlformats.org/officeDocument/2006/relationships/hyperlink" Target="mailto:ccallard@Warner.Rochester.edu" TargetMode="External"/><Relationship Id="rId15" Type="http://schemas.openxmlformats.org/officeDocument/2006/relationships/image" Target="../media/image10.jpg"/><Relationship Id="rId23"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hyperlink" Target="mailto:jchoppin@Warner.Rochester.edu" TargetMode="External"/><Relationship Id="rId9" Type="http://schemas.openxmlformats.org/officeDocument/2006/relationships/image" Target="../media/image4.png"/><Relationship Id="rId14" Type="http://schemas.openxmlformats.org/officeDocument/2006/relationships/image" Target="../media/image9.jp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p:nvPr/>
        </p:nvSpPr>
        <p:spPr>
          <a:xfrm>
            <a:off x="27940513" y="27597627"/>
            <a:ext cx="15750292" cy="5009037"/>
          </a:xfrm>
          <a:prstGeom prst="rect">
            <a:avLst/>
          </a:prstGeom>
          <a:noFill/>
          <a:ln w="57150" cap="flat" cmpd="sng">
            <a:solidFill>
              <a:schemeClr val="accent1"/>
            </a:solidFill>
            <a:prstDash val="solid"/>
            <a:miter lim="800000"/>
            <a:headEnd type="none" w="sm" len="sm"/>
            <a:tailEnd type="none" w="sm" len="sm"/>
          </a:ln>
        </p:spPr>
        <p:txBody>
          <a:bodyPr spcFirstLastPara="1" wrap="square" lIns="228600" tIns="228600" rIns="228600" bIns="228600" anchor="t"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 name="Google Shape;57;p13"/>
          <p:cNvSpPr txBox="1"/>
          <p:nvPr/>
        </p:nvSpPr>
        <p:spPr>
          <a:xfrm>
            <a:off x="9548946" y="21786694"/>
            <a:ext cx="10056699" cy="10826907"/>
          </a:xfrm>
          <a:prstGeom prst="rect">
            <a:avLst/>
          </a:prstGeom>
          <a:noFill/>
          <a:ln w="57150" cap="flat" cmpd="sng">
            <a:solidFill>
              <a:schemeClr val="accent1"/>
            </a:solidFill>
            <a:prstDash val="solid"/>
            <a:miter lim="800000"/>
            <a:headEnd type="none" w="sm" len="sm"/>
            <a:tailEnd type="none" w="sm" len="sm"/>
          </a:ln>
        </p:spPr>
        <p:txBody>
          <a:bodyPr spcFirstLastPara="1" wrap="square" lIns="228600" tIns="228600" rIns="228600" bIns="228600" anchor="t"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58;p13"/>
          <p:cNvSpPr txBox="1"/>
          <p:nvPr/>
        </p:nvSpPr>
        <p:spPr>
          <a:xfrm>
            <a:off x="27940513" y="6311899"/>
            <a:ext cx="15750293" cy="9070803"/>
          </a:xfrm>
          <a:prstGeom prst="rect">
            <a:avLst/>
          </a:prstGeom>
          <a:noFill/>
          <a:ln w="57150" cap="flat" cmpd="sng">
            <a:solidFill>
              <a:schemeClr val="accent1"/>
            </a:solidFill>
            <a:prstDash val="solid"/>
            <a:miter lim="800000"/>
            <a:headEnd type="none" w="sm" len="sm"/>
            <a:tailEnd type="none" w="sm" len="sm"/>
          </a:ln>
        </p:spPr>
        <p:txBody>
          <a:bodyPr spcFirstLastPara="1" wrap="square" lIns="228600" tIns="228600" rIns="228600" bIns="228600" anchor="t" anchorCtr="0">
            <a:noAutofit/>
          </a:bodyPr>
          <a:lstStyle/>
          <a:p>
            <a:pPr marL="0" marR="0" lvl="0" indent="0" algn="l"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 name="Google Shape;59;p13"/>
          <p:cNvSpPr txBox="1"/>
          <p:nvPr/>
        </p:nvSpPr>
        <p:spPr>
          <a:xfrm>
            <a:off x="19757030" y="6311899"/>
            <a:ext cx="7952709" cy="15252701"/>
          </a:xfrm>
          <a:prstGeom prst="rect">
            <a:avLst/>
          </a:prstGeom>
          <a:noFill/>
          <a:ln w="57150" cap="flat" cmpd="sng">
            <a:solidFill>
              <a:schemeClr val="accent1"/>
            </a:solidFill>
            <a:prstDash val="solid"/>
            <a:miter lim="800000"/>
            <a:headEnd type="none" w="sm" len="sm"/>
            <a:tailEnd type="none" w="sm" len="sm"/>
          </a:ln>
        </p:spPr>
        <p:txBody>
          <a:bodyPr spcFirstLastPara="1" wrap="square" lIns="228600" tIns="228600" rIns="228600" bIns="2286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lt1"/>
              </a:solidFill>
              <a:latin typeface="Arial"/>
              <a:ea typeface="Arial"/>
              <a:cs typeface="Arial"/>
              <a:sym typeface="Arial"/>
            </a:endParaRPr>
          </a:p>
        </p:txBody>
      </p:sp>
      <p:sp>
        <p:nvSpPr>
          <p:cNvPr id="60" name="Google Shape;60;p13"/>
          <p:cNvSpPr txBox="1"/>
          <p:nvPr/>
        </p:nvSpPr>
        <p:spPr>
          <a:xfrm>
            <a:off x="9140825" y="607025"/>
            <a:ext cx="34736089" cy="2741613"/>
          </a:xfrm>
          <a:prstGeom prst="rect">
            <a:avLst/>
          </a:prstGeom>
          <a:noFill/>
          <a:ln>
            <a:noFill/>
          </a:ln>
        </p:spPr>
        <p:txBody>
          <a:bodyPr spcFirstLastPara="1" wrap="square" lIns="457200" tIns="914400" rIns="457200" bIns="457200" anchor="ctr" anchorCtr="1">
            <a:noAutofit/>
          </a:bodyPr>
          <a:lstStyle/>
          <a:p>
            <a:pPr marL="0" marR="0" lvl="0" indent="0" algn="ctr" rtl="0">
              <a:spcBef>
                <a:spcPts val="0"/>
              </a:spcBef>
              <a:spcAft>
                <a:spcPts val="0"/>
              </a:spcAft>
              <a:buNone/>
            </a:pPr>
            <a:r>
              <a:rPr lang="en-US" sz="8000" b="0" i="0" u="none" strike="noStrike" cap="none">
                <a:solidFill>
                  <a:schemeClr val="lt1"/>
                </a:solidFill>
                <a:latin typeface="Arial"/>
                <a:ea typeface="Arial"/>
                <a:cs typeface="Arial"/>
                <a:sym typeface="Arial"/>
              </a:rPr>
              <a:t>Collaborative Research: Synchronous Online Video-Based Development for Rural Mathematics Coaches  [SyncOn for Coaches]</a:t>
            </a:r>
            <a:endParaRPr/>
          </a:p>
          <a:p>
            <a:pPr marL="0" marR="0" lvl="0" indent="0" algn="ctr" rtl="0">
              <a:spcBef>
                <a:spcPts val="0"/>
              </a:spcBef>
              <a:spcAft>
                <a:spcPts val="0"/>
              </a:spcAft>
              <a:buNone/>
            </a:pPr>
            <a:r>
              <a:rPr lang="en-US" sz="8000" b="0" i="0" u="none" strike="noStrike" cap="none">
                <a:solidFill>
                  <a:schemeClr val="lt1"/>
                </a:solidFill>
                <a:latin typeface="Arial"/>
                <a:ea typeface="Arial"/>
                <a:cs typeface="Arial"/>
                <a:sym typeface="Arial"/>
              </a:rPr>
              <a:t> </a:t>
            </a:r>
            <a:endParaRPr sz="8000" b="0" i="0" u="none" strike="noStrike" cap="none">
              <a:solidFill>
                <a:schemeClr val="lt1"/>
              </a:solidFill>
              <a:latin typeface="Arial"/>
              <a:ea typeface="Arial"/>
              <a:cs typeface="Arial"/>
              <a:sym typeface="Arial"/>
            </a:endParaRPr>
          </a:p>
        </p:txBody>
      </p:sp>
      <p:sp>
        <p:nvSpPr>
          <p:cNvPr id="61" name="Google Shape;61;p13"/>
          <p:cNvSpPr txBox="1"/>
          <p:nvPr/>
        </p:nvSpPr>
        <p:spPr>
          <a:xfrm>
            <a:off x="9140825" y="2741613"/>
            <a:ext cx="34736089" cy="2741612"/>
          </a:xfrm>
          <a:prstGeom prst="rect">
            <a:avLst/>
          </a:prstGeom>
          <a:noFill/>
          <a:ln>
            <a:noFill/>
          </a:ln>
        </p:spPr>
        <p:txBody>
          <a:bodyPr spcFirstLastPara="1" wrap="square" lIns="457200" tIns="457200" rIns="457200" bIns="457200" anchor="ctr" anchorCtr="1">
            <a:noAutofit/>
          </a:bodyPr>
          <a:lstStyle/>
          <a:p>
            <a:pPr marL="0" marR="0" lvl="0" indent="0" algn="ctr" rtl="0">
              <a:spcBef>
                <a:spcPts val="0"/>
              </a:spcBef>
              <a:spcAft>
                <a:spcPts val="0"/>
              </a:spcAft>
              <a:buNone/>
            </a:pPr>
            <a:r>
              <a:rPr lang="en-US" sz="4800" b="0" i="0" u="none" strike="noStrike" cap="none">
                <a:solidFill>
                  <a:schemeClr val="lt1"/>
                </a:solidFill>
                <a:latin typeface="Arial"/>
                <a:ea typeface="Arial"/>
                <a:cs typeface="Arial"/>
                <a:sym typeface="Arial"/>
              </a:rPr>
              <a:t>Julie Amador, University of Idaho; Jeffrey Choppin, University of Rochester; Cynthia Callard, University of Rochester</a:t>
            </a:r>
            <a:endParaRPr/>
          </a:p>
        </p:txBody>
      </p:sp>
      <p:sp>
        <p:nvSpPr>
          <p:cNvPr id="62" name="Google Shape;62;p13"/>
          <p:cNvSpPr txBox="1"/>
          <p:nvPr/>
        </p:nvSpPr>
        <p:spPr>
          <a:xfrm>
            <a:off x="10906367" y="5230338"/>
            <a:ext cx="7315200"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4800" b="0" i="0" u="none" strike="noStrike" cap="none">
                <a:solidFill>
                  <a:schemeClr val="lt1"/>
                </a:solidFill>
                <a:latin typeface="Impact"/>
                <a:ea typeface="Impact"/>
                <a:cs typeface="Impact"/>
                <a:sym typeface="Impact"/>
              </a:rPr>
              <a:t>Research Questions</a:t>
            </a:r>
            <a:endParaRPr/>
          </a:p>
        </p:txBody>
      </p:sp>
      <p:sp>
        <p:nvSpPr>
          <p:cNvPr id="63" name="Google Shape;63;p13"/>
          <p:cNvSpPr txBox="1"/>
          <p:nvPr/>
        </p:nvSpPr>
        <p:spPr>
          <a:xfrm>
            <a:off x="383699" y="18669000"/>
            <a:ext cx="7912200"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4800" b="0" i="0" u="none" strike="noStrike" cap="none">
                <a:solidFill>
                  <a:schemeClr val="lt1"/>
                </a:solidFill>
                <a:latin typeface="Impact"/>
                <a:ea typeface="Impact"/>
                <a:cs typeface="Impact"/>
                <a:sym typeface="Impact"/>
              </a:rPr>
              <a:t>Presentations &amp; Publications</a:t>
            </a:r>
            <a:endParaRPr/>
          </a:p>
        </p:txBody>
      </p:sp>
      <p:sp>
        <p:nvSpPr>
          <p:cNvPr id="64" name="Google Shape;64;p13"/>
          <p:cNvSpPr txBox="1"/>
          <p:nvPr/>
        </p:nvSpPr>
        <p:spPr>
          <a:xfrm>
            <a:off x="138052" y="5483225"/>
            <a:ext cx="9140825"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4800" b="0" i="0" u="none" strike="noStrike" cap="none">
                <a:solidFill>
                  <a:schemeClr val="lt1"/>
                </a:solidFill>
                <a:latin typeface="Impact"/>
                <a:ea typeface="Impact"/>
                <a:cs typeface="Impact"/>
                <a:sym typeface="Impact"/>
              </a:rPr>
              <a:t>Purpose</a:t>
            </a:r>
            <a:endParaRPr/>
          </a:p>
        </p:txBody>
      </p:sp>
      <p:sp>
        <p:nvSpPr>
          <p:cNvPr id="65" name="Google Shape;65;p13"/>
          <p:cNvSpPr txBox="1"/>
          <p:nvPr/>
        </p:nvSpPr>
        <p:spPr>
          <a:xfrm>
            <a:off x="178231" y="27330700"/>
            <a:ext cx="8276430" cy="4524074"/>
          </a:xfrm>
          <a:prstGeom prst="rect">
            <a:avLst/>
          </a:prstGeom>
          <a:noFill/>
          <a:ln w="19050" cap="flat" cmpd="sng">
            <a:solidFill>
              <a:schemeClr val="lt2"/>
            </a:solidFill>
            <a:prstDash val="dash"/>
            <a:miter lim="800000"/>
            <a:headEnd type="none" w="sm" len="sm"/>
            <a:tailEnd type="none" w="sm" len="sm"/>
          </a:ln>
        </p:spPr>
        <p:txBody>
          <a:bodyPr spcFirstLastPara="1" wrap="square" lIns="228600" tIns="228600" rIns="228600" bIns="228600" anchor="t"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Julie Amador, University of Idaho</a:t>
            </a:r>
            <a:endParaRPr/>
          </a:p>
          <a:p>
            <a:pPr marL="0" marR="0" lvl="0" indent="0" algn="l" rtl="0">
              <a:spcBef>
                <a:spcPts val="0"/>
              </a:spcBef>
              <a:spcAft>
                <a:spcPts val="0"/>
              </a:spcAft>
              <a:buNone/>
            </a:pPr>
            <a:r>
              <a:rPr lang="en-US" sz="28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jamador@uidaho.edu</a:t>
            </a:r>
            <a:endParaRPr sz="28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(208)664-7010</a:t>
            </a:r>
            <a:endParaRPr/>
          </a:p>
          <a:p>
            <a:pPr marL="0" marR="0" lvl="0" indent="0" algn="l" rtl="0">
              <a:spcBef>
                <a:spcPts val="0"/>
              </a:spcBef>
              <a:spcAft>
                <a:spcPts val="0"/>
              </a:spcAft>
              <a:buNone/>
            </a:pPr>
            <a:endParaRPr sz="28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Jeffrey Choppin, University of Rochester</a:t>
            </a:r>
            <a:endParaRPr/>
          </a:p>
          <a:p>
            <a:pPr marL="0" marR="0" lvl="0" indent="0" algn="l" rtl="0">
              <a:spcBef>
                <a:spcPts val="0"/>
              </a:spcBef>
              <a:spcAft>
                <a:spcPts val="0"/>
              </a:spcAft>
              <a:buNone/>
            </a:pPr>
            <a:r>
              <a:rPr lang="en-US" sz="2800" b="0" i="0" u="sng" strike="noStrike" cap="none">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jchoppin@Warner.Rochester.edu</a:t>
            </a:r>
            <a:endParaRPr sz="28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endParaRPr sz="28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Cynthia Callard, University of Rochester</a:t>
            </a:r>
            <a:endParaRPr/>
          </a:p>
          <a:p>
            <a:pPr marL="0" marR="0" lvl="0" indent="0" algn="l" rtl="0">
              <a:spcBef>
                <a:spcPts val="0"/>
              </a:spcBef>
              <a:spcAft>
                <a:spcPts val="0"/>
              </a:spcAft>
              <a:buNone/>
            </a:pPr>
            <a:r>
              <a:rPr lang="en-US" sz="2800" b="0" i="0" u="sng" strike="noStrike" cap="non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ccallard@Warner.Rochester.edu</a:t>
            </a:r>
            <a:r>
              <a:rPr lang="en-US" sz="2800" b="0" i="0" u="none" strike="noStrike" cap="none">
                <a:solidFill>
                  <a:schemeClr val="lt1"/>
                </a:solidFill>
                <a:latin typeface="Arial"/>
                <a:ea typeface="Arial"/>
                <a:cs typeface="Arial"/>
                <a:sym typeface="Arial"/>
              </a:rPr>
              <a:t> </a:t>
            </a:r>
            <a:endParaRPr/>
          </a:p>
          <a:p>
            <a:pPr marL="0" marR="0" lvl="0" indent="0" algn="l" rtl="0">
              <a:spcBef>
                <a:spcPts val="0"/>
              </a:spcBef>
              <a:spcAft>
                <a:spcPts val="0"/>
              </a:spcAft>
              <a:buNone/>
            </a:pPr>
            <a:endParaRPr sz="2800" b="0" i="0" u="none" strike="noStrike" cap="none">
              <a:solidFill>
                <a:schemeClr val="lt1"/>
              </a:solidFill>
              <a:latin typeface="Arial"/>
              <a:ea typeface="Arial"/>
              <a:cs typeface="Arial"/>
              <a:sym typeface="Arial"/>
            </a:endParaRPr>
          </a:p>
        </p:txBody>
      </p:sp>
      <p:sp>
        <p:nvSpPr>
          <p:cNvPr id="66" name="Google Shape;66;p13"/>
          <p:cNvSpPr txBox="1"/>
          <p:nvPr/>
        </p:nvSpPr>
        <p:spPr>
          <a:xfrm>
            <a:off x="89694" y="6429467"/>
            <a:ext cx="8871000" cy="11913600"/>
          </a:xfrm>
          <a:prstGeom prst="rect">
            <a:avLst/>
          </a:prstGeom>
          <a:noFill/>
          <a:ln w="19050" cap="flat" cmpd="sng">
            <a:solidFill>
              <a:schemeClr val="lt2"/>
            </a:solidFill>
            <a:prstDash val="dash"/>
            <a:miter lim="800000"/>
            <a:headEnd type="none" w="sm" len="sm"/>
            <a:tailEnd type="none" w="sm" len="sm"/>
          </a:ln>
        </p:spPr>
        <p:txBody>
          <a:bodyPr spcFirstLastPara="1" wrap="square" lIns="228600" tIns="228600" rIns="228600" bIns="228600" anchor="t" anchorCtr="0">
            <a:spAutoFit/>
          </a:bodyPr>
          <a:lstStyle/>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The goal of the project is to support mathematics coaches in rural contexts to improve their ability to (a) facilitate productive planning and debriefing conversations with teachers; (b) notice salient coaching practices and their impact on teachers’ thinking; and (c) use evidence of teacher learning to make decisions about their own coaching practices. We </a:t>
            </a:r>
            <a:r>
              <a:rPr lang="en-US" sz="2400" dirty="0">
                <a:solidFill>
                  <a:schemeClr val="lt1"/>
                </a:solidFill>
              </a:rPr>
              <a:t>implemented</a:t>
            </a:r>
            <a:r>
              <a:rPr lang="en-US" sz="2400" b="0" i="0" u="none" strike="noStrike" cap="none" dirty="0">
                <a:solidFill>
                  <a:schemeClr val="lt1"/>
                </a:solidFill>
                <a:latin typeface="Arial"/>
                <a:ea typeface="Arial"/>
                <a:cs typeface="Arial"/>
                <a:sym typeface="Arial"/>
              </a:rPr>
              <a:t> a three-part professional development model that include</a:t>
            </a:r>
            <a:r>
              <a:rPr lang="en-US" sz="2400" dirty="0">
                <a:solidFill>
                  <a:schemeClr val="lt1"/>
                </a:solidFill>
              </a:rPr>
              <a:t>d</a:t>
            </a:r>
            <a:r>
              <a:rPr lang="en-US" sz="2400" b="0" i="0" u="none" strike="noStrike" cap="none" dirty="0">
                <a:solidFill>
                  <a:schemeClr val="lt1"/>
                </a:solidFill>
                <a:latin typeface="Arial"/>
                <a:ea typeface="Arial"/>
                <a:cs typeface="Arial"/>
                <a:sym typeface="Arial"/>
              </a:rPr>
              <a:t> (a) an online course on content-focused coaching; (b) one-on-one video-based coaching cycles with a Mentor Coach; and (c) an online video club in which practicing coaches reflected on dilemmas of practice and the impact of coaching moves, using evidence from their own coaching. </a:t>
            </a:r>
            <a:endParaRPr dirty="0"/>
          </a:p>
          <a:p>
            <a:pPr marL="0" marR="0" lvl="0" indent="0" algn="ctr" rtl="0">
              <a:spcBef>
                <a:spcPts val="0"/>
              </a:spcBef>
              <a:spcAft>
                <a:spcPts val="0"/>
              </a:spcAft>
              <a:buNone/>
            </a:pPr>
            <a:endParaRPr sz="2400" b="1"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4800" b="0" i="0" u="none" strike="noStrike" cap="none" dirty="0">
                <a:solidFill>
                  <a:schemeClr val="lt1"/>
                </a:solidFill>
                <a:latin typeface="Impact"/>
                <a:ea typeface="Impact"/>
                <a:cs typeface="Impact"/>
                <a:sym typeface="Impact"/>
              </a:rPr>
              <a:t>Research Goals</a:t>
            </a:r>
            <a:endParaRPr dirty="0"/>
          </a:p>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We </a:t>
            </a:r>
            <a:r>
              <a:rPr lang="en-US" sz="2400" dirty="0">
                <a:solidFill>
                  <a:schemeClr val="lt1"/>
                </a:solidFill>
              </a:rPr>
              <a:t>have</a:t>
            </a:r>
            <a:r>
              <a:rPr lang="en-US" sz="2400" b="0" i="0" u="none" strike="noStrike" cap="none" dirty="0">
                <a:solidFill>
                  <a:schemeClr val="lt1"/>
                </a:solidFill>
                <a:latin typeface="Arial"/>
                <a:ea typeface="Arial"/>
                <a:cs typeface="Arial"/>
                <a:sym typeface="Arial"/>
              </a:rPr>
              <a:t> three primary research goals, which are to study:</a:t>
            </a:r>
            <a:endParaRPr dirty="0"/>
          </a:p>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(1) The ways online-based professional development can help teachers improve their instructional practices and their ability to notice and respond to student thinking; </a:t>
            </a:r>
            <a:endParaRPr dirty="0"/>
          </a:p>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(2) The characteristics of the feedback cycles in the online coaching, the role of video-annotated feedback, and the asynchronous components of feedback cycle; </a:t>
            </a:r>
            <a:endParaRPr dirty="0"/>
          </a:p>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(3) The features of the professional development model that would inform efforts to scale up the model, including the resource commitments, the requisite capacity of the course instructors and coaches, and the logistical requirements of the courses and coaching.</a:t>
            </a:r>
            <a:endParaRPr dirty="0"/>
          </a:p>
          <a:p>
            <a:pPr marL="0" marR="0" lvl="1" indent="0" algn="l" rtl="0">
              <a:spcBef>
                <a:spcPts val="0"/>
              </a:spcBef>
              <a:spcAft>
                <a:spcPts val="0"/>
              </a:spcAft>
              <a:buNone/>
            </a:pPr>
            <a:endParaRPr sz="2400" b="0" i="0" u="none" strike="noStrike" cap="none" dirty="0">
              <a:solidFill>
                <a:schemeClr val="lt1"/>
              </a:solidFill>
              <a:latin typeface="Arial"/>
              <a:ea typeface="Arial"/>
              <a:cs typeface="Arial"/>
              <a:sym typeface="Arial"/>
            </a:endParaRPr>
          </a:p>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The funding is for $2.8 million and focuses on approximately 30 </a:t>
            </a:r>
            <a:r>
              <a:rPr lang="en-US" sz="2400" dirty="0">
                <a:solidFill>
                  <a:schemeClr val="lt1"/>
                </a:solidFill>
              </a:rPr>
              <a:t>coaches</a:t>
            </a:r>
            <a:r>
              <a:rPr lang="en-US" sz="2400" b="0" i="0" u="none" strike="noStrike" cap="none" dirty="0">
                <a:solidFill>
                  <a:schemeClr val="lt1"/>
                </a:solidFill>
                <a:latin typeface="Arial"/>
                <a:ea typeface="Arial"/>
                <a:cs typeface="Arial"/>
                <a:sym typeface="Arial"/>
              </a:rPr>
              <a:t> in either New York or Idaho. The project is in the second year.</a:t>
            </a:r>
            <a:endParaRPr sz="3200" b="0" i="0" u="none" strike="noStrike" cap="none" dirty="0">
              <a:solidFill>
                <a:schemeClr val="lt1"/>
              </a:solidFill>
              <a:latin typeface="Arial"/>
              <a:ea typeface="Arial"/>
              <a:cs typeface="Arial"/>
              <a:sym typeface="Arial"/>
            </a:endParaRPr>
          </a:p>
        </p:txBody>
      </p:sp>
      <p:sp>
        <p:nvSpPr>
          <p:cNvPr id="67" name="Google Shape;67;p13"/>
          <p:cNvSpPr txBox="1"/>
          <p:nvPr/>
        </p:nvSpPr>
        <p:spPr>
          <a:xfrm>
            <a:off x="9522292" y="6311899"/>
            <a:ext cx="10083353" cy="14335702"/>
          </a:xfrm>
          <a:prstGeom prst="rect">
            <a:avLst/>
          </a:prstGeom>
          <a:noFill/>
          <a:ln w="57150" cap="flat" cmpd="sng">
            <a:solidFill>
              <a:schemeClr val="accent1"/>
            </a:solidFill>
            <a:prstDash val="solid"/>
            <a:miter lim="800000"/>
            <a:headEnd type="none" w="sm" len="sm"/>
            <a:tailEnd type="none" w="sm" len="sm"/>
          </a:ln>
        </p:spPr>
        <p:txBody>
          <a:bodyPr spcFirstLastPara="1" wrap="square" lIns="228600" tIns="228600" rIns="228600" bIns="228600" anchor="t" anchorCtr="0">
            <a:noAutofit/>
          </a:bodyPr>
          <a:lstStyle/>
          <a:p>
            <a:pPr marL="0" marR="0" lvl="0" indent="0" algn="l" rtl="0">
              <a:spcBef>
                <a:spcPts val="0"/>
              </a:spcBef>
              <a:spcAft>
                <a:spcPts val="0"/>
              </a:spcAft>
              <a:buNone/>
            </a:pPr>
            <a:r>
              <a:rPr lang="en-US" sz="2400" b="0" i="0" u="sng" strike="noStrike" cap="none" dirty="0">
                <a:solidFill>
                  <a:schemeClr val="lt1"/>
                </a:solidFill>
                <a:latin typeface="Arial"/>
                <a:ea typeface="Arial"/>
                <a:cs typeface="Arial"/>
                <a:sym typeface="Arial"/>
              </a:rPr>
              <a:t>Addressing Goal 1</a:t>
            </a:r>
            <a:endParaRPr dirty="0"/>
          </a:p>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1. How do the nature and content of coaches’ contributions evolve across the multiple components of the model?</a:t>
            </a:r>
            <a:endParaRPr dirty="0"/>
          </a:p>
          <a:p>
            <a:pPr marL="914400" marR="0" lvl="1" indent="-457200" algn="l" rtl="0">
              <a:spcBef>
                <a:spcPts val="0"/>
              </a:spcBef>
              <a:spcAft>
                <a:spcPts val="0"/>
              </a:spcAft>
              <a:buClr>
                <a:schemeClr val="lt1"/>
              </a:buClr>
              <a:buSzPts val="2400"/>
              <a:buFont typeface="Arial"/>
              <a:buAutoNum type="alphaLcPeriod"/>
            </a:pPr>
            <a:r>
              <a:rPr lang="en-US" sz="2400" b="0" i="0" u="none" strike="noStrike" cap="none" dirty="0">
                <a:solidFill>
                  <a:schemeClr val="lt1"/>
                </a:solidFill>
                <a:latin typeface="Arial"/>
                <a:ea typeface="Arial"/>
                <a:cs typeface="Arial"/>
                <a:sym typeface="Arial"/>
              </a:rPr>
              <a:t>How do these contributions evolve over the four sessions of the   online course? </a:t>
            </a:r>
            <a:endParaRPr dirty="0"/>
          </a:p>
          <a:p>
            <a:pPr marL="914400" marR="0" lvl="1" indent="-457200" algn="l" rtl="0">
              <a:spcBef>
                <a:spcPts val="0"/>
              </a:spcBef>
              <a:spcAft>
                <a:spcPts val="0"/>
              </a:spcAft>
              <a:buClr>
                <a:schemeClr val="lt1"/>
              </a:buClr>
              <a:buSzPts val="2400"/>
              <a:buFont typeface="Arial"/>
              <a:buAutoNum type="alphaLcPeriod"/>
            </a:pPr>
            <a:r>
              <a:rPr lang="en-US" sz="2400" b="0" i="0" u="none" strike="noStrike" cap="none" dirty="0">
                <a:solidFill>
                  <a:schemeClr val="lt1"/>
                </a:solidFill>
                <a:latin typeface="Arial"/>
                <a:ea typeface="Arial"/>
                <a:cs typeface="Arial"/>
                <a:sym typeface="Arial"/>
              </a:rPr>
              <a:t>Do the Coach Participants contribute in ways that demonstrate more substantive content and more direction related to their growth?</a:t>
            </a:r>
            <a:endParaRPr dirty="0"/>
          </a:p>
          <a:p>
            <a:pPr marL="914400" marR="0" lvl="1" indent="-457200" algn="l" rtl="0">
              <a:spcBef>
                <a:spcPts val="0"/>
              </a:spcBef>
              <a:spcAft>
                <a:spcPts val="0"/>
              </a:spcAft>
              <a:buClr>
                <a:schemeClr val="lt1"/>
              </a:buClr>
              <a:buSzPts val="2400"/>
              <a:buFont typeface="Arial"/>
              <a:buAutoNum type="alphaLcPeriod"/>
            </a:pPr>
            <a:r>
              <a:rPr lang="en-US" sz="2400" b="0" i="0" u="none" strike="noStrike" cap="none" dirty="0">
                <a:solidFill>
                  <a:schemeClr val="lt1"/>
                </a:solidFill>
                <a:latin typeface="Arial"/>
                <a:ea typeface="Arial"/>
                <a:cs typeface="Arial"/>
                <a:sym typeface="Arial"/>
              </a:rPr>
              <a:t>How do the one-on-one coaching discussions evolve over time?</a:t>
            </a:r>
            <a:endParaRPr dirty="0"/>
          </a:p>
          <a:p>
            <a:pPr marL="914400" marR="0" lvl="1" indent="-457200" algn="l" rtl="0">
              <a:spcBef>
                <a:spcPts val="0"/>
              </a:spcBef>
              <a:spcAft>
                <a:spcPts val="0"/>
              </a:spcAft>
              <a:buClr>
                <a:schemeClr val="lt1"/>
              </a:buClr>
              <a:buSzPts val="2400"/>
              <a:buFont typeface="Arial"/>
              <a:buAutoNum type="alphaLcPeriod"/>
            </a:pPr>
            <a:r>
              <a:rPr lang="en-US" sz="2400" b="0" i="0" u="none" strike="noStrike" cap="none" dirty="0">
                <a:solidFill>
                  <a:schemeClr val="lt1"/>
                </a:solidFill>
                <a:latin typeface="Arial"/>
                <a:ea typeface="Arial"/>
                <a:cs typeface="Arial"/>
                <a:sym typeface="Arial"/>
              </a:rPr>
              <a:t>How do the annotations of the coaching cycles change over time?</a:t>
            </a:r>
            <a:endParaRPr dirty="0"/>
          </a:p>
          <a:p>
            <a:pPr marL="914400" marR="0" lvl="1" indent="-457200" algn="l" rtl="0">
              <a:spcBef>
                <a:spcPts val="0"/>
              </a:spcBef>
              <a:spcAft>
                <a:spcPts val="0"/>
              </a:spcAft>
              <a:buClr>
                <a:schemeClr val="lt1"/>
              </a:buClr>
              <a:buSzPts val="2400"/>
              <a:buFont typeface="Arial"/>
              <a:buAutoNum type="alphaLcPeriod"/>
            </a:pPr>
            <a:r>
              <a:rPr lang="en-US" sz="2400" b="0" i="0" u="none" strike="noStrike" cap="none" dirty="0">
                <a:solidFill>
                  <a:schemeClr val="lt1"/>
                </a:solidFill>
                <a:latin typeface="Arial"/>
                <a:ea typeface="Arial"/>
                <a:cs typeface="Arial"/>
                <a:sym typeface="Arial"/>
              </a:rPr>
              <a:t>How do the practices in the video club meetings evolve over time?</a:t>
            </a:r>
            <a:endParaRPr dirty="0"/>
          </a:p>
          <a:p>
            <a:pPr marL="914400" marR="0" lvl="1" indent="-457200" algn="l" rtl="0">
              <a:spcBef>
                <a:spcPts val="0"/>
              </a:spcBef>
              <a:spcAft>
                <a:spcPts val="0"/>
              </a:spcAft>
              <a:buClr>
                <a:schemeClr val="lt1"/>
              </a:buClr>
              <a:buSzPts val="2400"/>
              <a:buFont typeface="Arial"/>
              <a:buAutoNum type="alphaLcPeriod"/>
            </a:pPr>
            <a:r>
              <a:rPr lang="en-US" sz="2400" b="0" i="0" u="none" strike="noStrike" cap="none" dirty="0">
                <a:solidFill>
                  <a:schemeClr val="lt1"/>
                </a:solidFill>
                <a:latin typeface="Arial"/>
                <a:ea typeface="Arial"/>
                <a:cs typeface="Arial"/>
                <a:sym typeface="Arial"/>
              </a:rPr>
              <a:t>How does the role of the Lead Mentor Coach evolve?</a:t>
            </a:r>
            <a:endParaRPr dirty="0"/>
          </a:p>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2. How are the contributions in one part of the model associated with those from other parts of the model?</a:t>
            </a:r>
            <a:endParaRPr dirty="0"/>
          </a:p>
          <a:p>
            <a:pPr marL="914400" marR="0" lvl="1" indent="-457200" algn="l" rtl="0">
              <a:spcBef>
                <a:spcPts val="0"/>
              </a:spcBef>
              <a:spcAft>
                <a:spcPts val="0"/>
              </a:spcAft>
              <a:buClr>
                <a:schemeClr val="lt1"/>
              </a:buClr>
              <a:buSzPts val="2400"/>
              <a:buFont typeface="Arial"/>
              <a:buAutoNum type="alphaLcPeriod"/>
            </a:pPr>
            <a:r>
              <a:rPr lang="en-US" sz="2400" b="0" i="0" u="none" strike="noStrike" cap="none" dirty="0">
                <a:solidFill>
                  <a:schemeClr val="lt1"/>
                </a:solidFill>
                <a:latin typeface="Arial"/>
                <a:ea typeface="Arial"/>
                <a:cs typeface="Arial"/>
                <a:sym typeface="Arial"/>
              </a:rPr>
              <a:t>To what extent is the vocabulary and framing from the online courses evident in participants’ contributions in the online coaching and video club meetings?</a:t>
            </a:r>
            <a:endParaRPr dirty="0"/>
          </a:p>
          <a:p>
            <a:pPr marL="914400" marR="0" lvl="1" indent="-457200" algn="l" rtl="0">
              <a:spcBef>
                <a:spcPts val="0"/>
              </a:spcBef>
              <a:spcAft>
                <a:spcPts val="0"/>
              </a:spcAft>
              <a:buClr>
                <a:schemeClr val="lt1"/>
              </a:buClr>
              <a:buSzPts val="2400"/>
              <a:buFont typeface="Arial"/>
              <a:buAutoNum type="alphaLcPeriod"/>
            </a:pPr>
            <a:r>
              <a:rPr lang="en-US" sz="2400" b="0" i="0" u="none" strike="noStrike" cap="none" dirty="0">
                <a:solidFill>
                  <a:schemeClr val="lt1"/>
                </a:solidFill>
                <a:latin typeface="Arial"/>
                <a:ea typeface="Arial"/>
                <a:cs typeface="Arial"/>
                <a:sym typeface="Arial"/>
              </a:rPr>
              <a:t>To what extent are the coaching conversations from online coaching evident in subsequent online course sessions and video club meetings?</a:t>
            </a:r>
            <a:endParaRPr dirty="0"/>
          </a:p>
          <a:p>
            <a:pPr marL="914400" marR="0" lvl="1" indent="-457200" algn="l" rtl="0">
              <a:spcBef>
                <a:spcPts val="0"/>
              </a:spcBef>
              <a:spcAft>
                <a:spcPts val="0"/>
              </a:spcAft>
              <a:buClr>
                <a:schemeClr val="lt1"/>
              </a:buClr>
              <a:buSzPts val="2400"/>
              <a:buFont typeface="Arial"/>
              <a:buAutoNum type="alphaLcPeriod"/>
            </a:pPr>
            <a:r>
              <a:rPr lang="en-US" sz="2400" b="0" i="0" u="none" strike="noStrike" cap="none" dirty="0">
                <a:solidFill>
                  <a:schemeClr val="lt1"/>
                </a:solidFill>
                <a:latin typeface="Arial"/>
                <a:ea typeface="Arial"/>
                <a:cs typeface="Arial"/>
                <a:sym typeface="Arial"/>
              </a:rPr>
              <a:t>To what extent are the discussions from the video club meetings evident in the subsequent online course sessions and online coaching interactions?</a:t>
            </a:r>
            <a:endParaRPr dirty="0"/>
          </a:p>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 </a:t>
            </a:r>
            <a:endParaRPr dirty="0"/>
          </a:p>
          <a:p>
            <a:pPr marL="0" marR="0" lvl="0" indent="0" algn="l" rtl="0">
              <a:spcBef>
                <a:spcPts val="0"/>
              </a:spcBef>
              <a:spcAft>
                <a:spcPts val="0"/>
              </a:spcAft>
              <a:buNone/>
            </a:pPr>
            <a:r>
              <a:rPr lang="en-US" sz="2400" b="0" i="0" u="sng" strike="noStrike" cap="none" dirty="0">
                <a:solidFill>
                  <a:schemeClr val="lt1"/>
                </a:solidFill>
                <a:latin typeface="Arial"/>
                <a:ea typeface="Arial"/>
                <a:cs typeface="Arial"/>
                <a:sym typeface="Arial"/>
              </a:rPr>
              <a:t>Addressing Goal 2: </a:t>
            </a:r>
            <a:endParaRPr dirty="0"/>
          </a:p>
          <a:p>
            <a:pPr marL="0" marR="0" lvl="0" indent="0" algn="l" rtl="0">
              <a:spcBef>
                <a:spcPts val="0"/>
              </a:spcBef>
              <a:spcAft>
                <a:spcPts val="0"/>
              </a:spcAft>
              <a:buNone/>
            </a:pPr>
            <a:r>
              <a:rPr lang="en-US" sz="2400" b="0" i="0" u="none" strike="noStrike" cap="none" dirty="0">
                <a:solidFill>
                  <a:schemeClr val="lt1"/>
                </a:solidFill>
                <a:latin typeface="Arial"/>
                <a:ea typeface="Arial"/>
                <a:cs typeface="Arial"/>
                <a:sym typeface="Arial"/>
              </a:rPr>
              <a:t>The following questions stipulate how we will explore our goals related to how an online video-based model can be adapted to other contexts that may face resource, capacity and logistical constraints.   </a:t>
            </a:r>
            <a:endParaRPr dirty="0"/>
          </a:p>
          <a:p>
            <a:pPr marL="457200" marR="0" lvl="0" indent="-457200" algn="l" rtl="0">
              <a:spcBef>
                <a:spcPts val="0"/>
              </a:spcBef>
              <a:spcAft>
                <a:spcPts val="0"/>
              </a:spcAft>
              <a:buClr>
                <a:schemeClr val="lt1"/>
              </a:buClr>
              <a:buSzPts val="2400"/>
              <a:buFont typeface="Arial"/>
              <a:buAutoNum type="arabicPeriod"/>
            </a:pPr>
            <a:r>
              <a:rPr lang="en-US" sz="2400" b="0" i="0" u="none" strike="noStrike" cap="none" dirty="0">
                <a:solidFill>
                  <a:schemeClr val="lt1"/>
                </a:solidFill>
                <a:latin typeface="Arial"/>
                <a:ea typeface="Arial"/>
                <a:cs typeface="Arial"/>
                <a:sym typeface="Arial"/>
              </a:rPr>
              <a:t>What resources (e.g., time, logistics, skills) are required to enact the three-part model? </a:t>
            </a:r>
            <a:endParaRPr dirty="0"/>
          </a:p>
          <a:p>
            <a:pPr marL="457200" marR="0" lvl="0" indent="-457200" algn="l" rtl="0">
              <a:spcBef>
                <a:spcPts val="0"/>
              </a:spcBef>
              <a:spcAft>
                <a:spcPts val="0"/>
              </a:spcAft>
              <a:buClr>
                <a:schemeClr val="lt1"/>
              </a:buClr>
              <a:buSzPts val="2400"/>
              <a:buFont typeface="Arial"/>
              <a:buAutoNum type="arabicPeriod"/>
            </a:pPr>
            <a:r>
              <a:rPr lang="en-US" sz="2400" b="0" i="0" u="none" strike="noStrike" cap="none" dirty="0">
                <a:solidFill>
                  <a:schemeClr val="lt1"/>
                </a:solidFill>
                <a:latin typeface="Arial"/>
                <a:ea typeface="Arial"/>
                <a:cs typeface="Arial"/>
                <a:sym typeface="Arial"/>
              </a:rPr>
              <a:t>What are technology constraints related to the model in terms of availability of software and hardware and internet access and connectivity? </a:t>
            </a:r>
            <a:endParaRPr dirty="0"/>
          </a:p>
          <a:p>
            <a:pPr marL="457200" marR="0" lvl="0" indent="-457200" algn="l" rtl="0">
              <a:spcBef>
                <a:spcPts val="0"/>
              </a:spcBef>
              <a:spcAft>
                <a:spcPts val="0"/>
              </a:spcAft>
              <a:buClr>
                <a:schemeClr val="lt1"/>
              </a:buClr>
              <a:buSzPts val="2400"/>
              <a:buFont typeface="Arial"/>
              <a:buAutoNum type="arabicPeriod"/>
            </a:pPr>
            <a:r>
              <a:rPr lang="en-US" sz="2400" b="0" i="0" u="none" strike="noStrike" cap="none" dirty="0">
                <a:solidFill>
                  <a:schemeClr val="lt1"/>
                </a:solidFill>
                <a:latin typeface="Arial"/>
                <a:ea typeface="Arial"/>
                <a:cs typeface="Arial"/>
                <a:sym typeface="Arial"/>
              </a:rPr>
              <a:t>What resources and guidance are required for the sustainability of the video clubs after the participants are no longer part of the project? </a:t>
            </a:r>
            <a:endParaRPr dirty="0"/>
          </a:p>
        </p:txBody>
      </p:sp>
      <p:sp>
        <p:nvSpPr>
          <p:cNvPr id="68" name="Google Shape;68;p13"/>
          <p:cNvSpPr txBox="1"/>
          <p:nvPr/>
        </p:nvSpPr>
        <p:spPr>
          <a:xfrm>
            <a:off x="92837" y="19779105"/>
            <a:ext cx="8832850" cy="6559707"/>
          </a:xfrm>
          <a:prstGeom prst="rect">
            <a:avLst/>
          </a:prstGeom>
          <a:noFill/>
          <a:ln w="19050" cap="flat" cmpd="sng">
            <a:solidFill>
              <a:schemeClr val="lt2"/>
            </a:solidFill>
            <a:prstDash val="dash"/>
            <a:miter lim="800000"/>
            <a:headEnd type="none" w="sm" len="sm"/>
            <a:tailEnd type="none" w="sm" len="sm"/>
          </a:ln>
        </p:spPr>
        <p:txBody>
          <a:bodyPr spcFirstLastPara="1" wrap="square" lIns="228600" tIns="228600" rIns="228600" bIns="228600" anchor="t" anchorCtr="0">
            <a:noAutofit/>
          </a:bodyPr>
          <a:lstStyle/>
          <a:p>
            <a:pPr marL="342900" marR="0" lvl="0" indent="-342900" algn="l" rtl="0">
              <a:spcBef>
                <a:spcPts val="0"/>
              </a:spcBef>
              <a:spcAft>
                <a:spcPts val="0"/>
              </a:spcAft>
              <a:buNone/>
            </a:pPr>
            <a:r>
              <a:rPr lang="en-US" sz="2400" b="0" i="0" u="none" strike="noStrike" cap="none" dirty="0">
                <a:solidFill>
                  <a:schemeClr val="lt1"/>
                </a:solidFill>
                <a:latin typeface="Arial"/>
                <a:ea typeface="Arial"/>
                <a:cs typeface="Arial"/>
                <a:sym typeface="Arial"/>
              </a:rPr>
              <a:t>Callard, C., Carson, C., Gillespie, R., Amador, J., </a:t>
            </a:r>
            <a:r>
              <a:rPr lang="en-US" sz="2400" b="0" i="0" u="none" strike="noStrike" cap="none" dirty="0" err="1">
                <a:solidFill>
                  <a:schemeClr val="lt1"/>
                </a:solidFill>
                <a:latin typeface="Arial"/>
                <a:ea typeface="Arial"/>
                <a:cs typeface="Arial"/>
                <a:sym typeface="Arial"/>
              </a:rPr>
              <a:t>Choppin</a:t>
            </a:r>
            <a:r>
              <a:rPr lang="en-US" sz="2400" b="0" i="0" u="none" strike="noStrike" cap="none" dirty="0">
                <a:solidFill>
                  <a:schemeClr val="lt1"/>
                </a:solidFill>
                <a:latin typeface="Arial"/>
                <a:ea typeface="Arial"/>
                <a:cs typeface="Arial"/>
                <a:sym typeface="Arial"/>
              </a:rPr>
              <a:t>, J., &amp; Martin, S. (2020). Implementing and researching mathematics content-focused coaching models. In A. I. </a:t>
            </a:r>
            <a:r>
              <a:rPr lang="en-US" sz="2400" b="0" i="0" u="none" strike="noStrike" cap="none" dirty="0" err="1">
                <a:solidFill>
                  <a:schemeClr val="lt1"/>
                </a:solidFill>
                <a:latin typeface="Arial"/>
                <a:ea typeface="Arial"/>
                <a:cs typeface="Arial"/>
                <a:sym typeface="Arial"/>
              </a:rPr>
              <a:t>Sacristán</a:t>
            </a:r>
            <a:r>
              <a:rPr lang="en-US" sz="2400" b="0" i="0" u="none" strike="noStrike" cap="none" dirty="0">
                <a:solidFill>
                  <a:schemeClr val="lt1"/>
                </a:solidFill>
                <a:latin typeface="Arial"/>
                <a:ea typeface="Arial"/>
                <a:cs typeface="Arial"/>
                <a:sym typeface="Arial"/>
              </a:rPr>
              <a:t>, J. C. Cortés-Zavala, &amp; P. M. Ruiz-Arias (Eds.),</a:t>
            </a:r>
            <a:r>
              <a:rPr lang="en-US" sz="2400" b="0" i="1" u="none" strike="noStrike" cap="none" dirty="0">
                <a:solidFill>
                  <a:schemeClr val="lt1"/>
                </a:solidFill>
                <a:latin typeface="Arial"/>
                <a:ea typeface="Arial"/>
                <a:cs typeface="Arial"/>
                <a:sym typeface="Arial"/>
              </a:rPr>
              <a:t> Mathematics Education Across Cultures</a:t>
            </a:r>
            <a:r>
              <a:rPr lang="en-US" sz="2400" b="0" i="0" u="none" strike="noStrike" cap="none" dirty="0">
                <a:solidFill>
                  <a:schemeClr val="lt1"/>
                </a:solidFill>
                <a:latin typeface="Arial"/>
                <a:ea typeface="Arial"/>
                <a:cs typeface="Arial"/>
                <a:sym typeface="Arial"/>
              </a:rPr>
              <a:t>: </a:t>
            </a:r>
            <a:r>
              <a:rPr lang="en-US" sz="2400" b="0" i="1" u="none" strike="noStrike" cap="none" dirty="0">
                <a:solidFill>
                  <a:schemeClr val="lt1"/>
                </a:solidFill>
                <a:latin typeface="Arial"/>
                <a:ea typeface="Arial"/>
                <a:cs typeface="Arial"/>
                <a:sym typeface="Arial"/>
              </a:rPr>
              <a:t>Proceedings of the 42nd meeting of the North American Chapter of the International Group for the Psychology of Mathematics Education </a:t>
            </a:r>
            <a:r>
              <a:rPr lang="en-US" sz="2400" b="0" i="0" u="none" strike="noStrike" cap="none" dirty="0">
                <a:solidFill>
                  <a:schemeClr val="lt1"/>
                </a:solidFill>
                <a:latin typeface="Arial"/>
                <a:ea typeface="Arial"/>
                <a:cs typeface="Arial"/>
                <a:sym typeface="Arial"/>
              </a:rPr>
              <a:t>(pp. 137-139). </a:t>
            </a:r>
            <a:r>
              <a:rPr lang="en-US" sz="2400" b="0" i="0" u="none" strike="noStrike" cap="none" dirty="0" err="1">
                <a:solidFill>
                  <a:schemeClr val="lt1"/>
                </a:solidFill>
                <a:latin typeface="Arial"/>
                <a:ea typeface="Arial"/>
                <a:cs typeface="Arial"/>
                <a:sym typeface="Arial"/>
              </a:rPr>
              <a:t>Cinvestav</a:t>
            </a:r>
            <a:r>
              <a:rPr lang="en-US" sz="2400" b="0" i="0" u="none" strike="noStrike" cap="none" dirty="0">
                <a:solidFill>
                  <a:schemeClr val="lt1"/>
                </a:solidFill>
                <a:latin typeface="Arial"/>
                <a:ea typeface="Arial"/>
                <a:cs typeface="Arial"/>
                <a:sym typeface="Arial"/>
              </a:rPr>
              <a:t>/ AMIUTEM.</a:t>
            </a:r>
            <a:endParaRPr dirty="0"/>
          </a:p>
          <a:p>
            <a:pPr marL="342900" marR="0" lvl="0" indent="-342900" algn="l" rtl="0">
              <a:spcBef>
                <a:spcPts val="0"/>
              </a:spcBef>
              <a:spcAft>
                <a:spcPts val="0"/>
              </a:spcAft>
              <a:buNone/>
            </a:pPr>
            <a:endParaRPr sz="2400" b="0" i="0" u="none" strike="noStrike" cap="none" dirty="0">
              <a:solidFill>
                <a:schemeClr val="lt1"/>
              </a:solidFill>
              <a:latin typeface="Arial"/>
              <a:ea typeface="Arial"/>
              <a:cs typeface="Arial"/>
              <a:sym typeface="Arial"/>
            </a:endParaRPr>
          </a:p>
          <a:p>
            <a:pPr marL="342900" marR="0" lvl="0" indent="-342900" algn="l" rtl="0">
              <a:spcBef>
                <a:spcPts val="0"/>
              </a:spcBef>
              <a:spcAft>
                <a:spcPts val="0"/>
              </a:spcAft>
              <a:buNone/>
            </a:pPr>
            <a:r>
              <a:rPr lang="en-US" sz="2400" b="0" i="0" u="none" strike="noStrike" cap="none" dirty="0">
                <a:solidFill>
                  <a:schemeClr val="lt1"/>
                </a:solidFill>
                <a:latin typeface="Arial"/>
                <a:ea typeface="Arial"/>
                <a:cs typeface="Arial"/>
                <a:sym typeface="Arial"/>
              </a:rPr>
              <a:t>Callard, C., Amador, J., </a:t>
            </a:r>
            <a:r>
              <a:rPr lang="en-US" sz="2400" b="0" i="0" u="none" strike="noStrike" cap="none" dirty="0" err="1">
                <a:solidFill>
                  <a:schemeClr val="lt1"/>
                </a:solidFill>
                <a:latin typeface="Arial"/>
                <a:ea typeface="Arial"/>
                <a:cs typeface="Arial"/>
                <a:sym typeface="Arial"/>
              </a:rPr>
              <a:t>Choppin</a:t>
            </a:r>
            <a:r>
              <a:rPr lang="en-US" sz="2400" b="0" i="0" u="none" strike="noStrike" cap="none" dirty="0">
                <a:solidFill>
                  <a:schemeClr val="lt1"/>
                </a:solidFill>
                <a:latin typeface="Arial"/>
                <a:ea typeface="Arial"/>
                <a:cs typeface="Arial"/>
                <a:sym typeface="Arial"/>
              </a:rPr>
              <a:t>, J., Gillespie, R., Carson, C., Martin, S., Kruger, J., &amp; Foster, E. (2021, May/June). Implementing and Researching Mathematics Content-focused Coaching Models. Presented at: Forty-second annual meeting of the North American Chapter of the International Group for the Psychology of Mathematics Education, Virtual.  </a:t>
            </a:r>
            <a:endParaRPr dirty="0"/>
          </a:p>
          <a:p>
            <a:pPr marL="342900" marR="0" lvl="0" indent="-342900" algn="l" rtl="0">
              <a:spcBef>
                <a:spcPts val="0"/>
              </a:spcBef>
              <a:spcAft>
                <a:spcPts val="0"/>
              </a:spcAft>
              <a:buNone/>
            </a:pPr>
            <a:endParaRPr sz="2400" b="0" i="0" u="none" strike="noStrike" cap="none" dirty="0">
              <a:solidFill>
                <a:schemeClr val="lt1"/>
              </a:solidFill>
              <a:latin typeface="Arial"/>
              <a:ea typeface="Arial"/>
              <a:cs typeface="Arial"/>
              <a:sym typeface="Arial"/>
            </a:endParaRPr>
          </a:p>
        </p:txBody>
      </p:sp>
      <p:sp>
        <p:nvSpPr>
          <p:cNvPr id="69" name="Google Shape;69;p13"/>
          <p:cNvSpPr txBox="1"/>
          <p:nvPr/>
        </p:nvSpPr>
        <p:spPr>
          <a:xfrm>
            <a:off x="12559783" y="20917902"/>
            <a:ext cx="375455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i="0" u="none" strike="noStrike" cap="none">
                <a:solidFill>
                  <a:schemeClr val="lt1"/>
                </a:solidFill>
                <a:latin typeface="Impact"/>
                <a:ea typeface="Impact"/>
                <a:cs typeface="Impact"/>
                <a:sym typeface="Impact"/>
              </a:rPr>
              <a:t>Project Events</a:t>
            </a:r>
            <a:endParaRPr/>
          </a:p>
        </p:txBody>
      </p:sp>
      <p:pic>
        <p:nvPicPr>
          <p:cNvPr id="70" name="Google Shape;70;p13" descr="Warner.4col.v1 copy.jpg"/>
          <p:cNvPicPr preferRelativeResize="0"/>
          <p:nvPr/>
        </p:nvPicPr>
        <p:blipFill rotWithShape="1">
          <a:blip r:embed="rId6">
            <a:alphaModFix/>
          </a:blip>
          <a:srcRect/>
          <a:stretch/>
        </p:blipFill>
        <p:spPr>
          <a:xfrm>
            <a:off x="721926" y="2807765"/>
            <a:ext cx="6793725" cy="1941514"/>
          </a:xfrm>
          <a:prstGeom prst="rect">
            <a:avLst/>
          </a:prstGeom>
          <a:noFill/>
          <a:ln>
            <a:noFill/>
          </a:ln>
        </p:spPr>
      </p:pic>
      <p:sp>
        <p:nvSpPr>
          <p:cNvPr id="71" name="Google Shape;71;p13"/>
          <p:cNvSpPr/>
          <p:nvPr/>
        </p:nvSpPr>
        <p:spPr>
          <a:xfrm>
            <a:off x="11811000" y="17446625"/>
            <a:ext cx="43891199"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b="0" i="0" u="none" strike="noStrike" cap="none">
              <a:solidFill>
                <a:schemeClr val="dk1"/>
              </a:solidFill>
              <a:latin typeface="Arial"/>
              <a:ea typeface="Arial"/>
              <a:cs typeface="Arial"/>
              <a:sym typeface="Arial"/>
            </a:endParaRPr>
          </a:p>
        </p:txBody>
      </p:sp>
      <p:sp>
        <p:nvSpPr>
          <p:cNvPr id="72" name="Google Shape;72;p13"/>
          <p:cNvSpPr txBox="1"/>
          <p:nvPr/>
        </p:nvSpPr>
        <p:spPr>
          <a:xfrm>
            <a:off x="30937506" y="5291138"/>
            <a:ext cx="10055225"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4800" b="0" i="0" u="none" strike="noStrike" cap="none">
                <a:solidFill>
                  <a:schemeClr val="lt1"/>
                </a:solidFill>
                <a:latin typeface="Impact"/>
                <a:ea typeface="Impact"/>
                <a:cs typeface="Impact"/>
                <a:sym typeface="Impact"/>
              </a:rPr>
              <a:t>Coaching Cycle</a:t>
            </a:r>
            <a:endParaRPr/>
          </a:p>
        </p:txBody>
      </p:sp>
      <p:pic>
        <p:nvPicPr>
          <p:cNvPr id="73" name="Google Shape;73;p13"/>
          <p:cNvPicPr preferRelativeResize="0"/>
          <p:nvPr/>
        </p:nvPicPr>
        <p:blipFill rotWithShape="1">
          <a:blip r:embed="rId7">
            <a:alphaModFix/>
          </a:blip>
          <a:srcRect/>
          <a:stretch/>
        </p:blipFill>
        <p:spPr>
          <a:xfrm>
            <a:off x="918388" y="616894"/>
            <a:ext cx="6400800" cy="1739900"/>
          </a:xfrm>
          <a:prstGeom prst="rect">
            <a:avLst/>
          </a:prstGeom>
          <a:noFill/>
          <a:ln>
            <a:noFill/>
          </a:ln>
        </p:spPr>
      </p:pic>
      <p:sp>
        <p:nvSpPr>
          <p:cNvPr id="74" name="Google Shape;74;p13"/>
          <p:cNvSpPr/>
          <p:nvPr/>
        </p:nvSpPr>
        <p:spPr>
          <a:xfrm>
            <a:off x="17817783" y="7078400"/>
            <a:ext cx="43891199"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a:solidFill>
                <a:schemeClr val="dk1"/>
              </a:solidFill>
              <a:latin typeface="Arial"/>
              <a:ea typeface="Arial"/>
              <a:cs typeface="Arial"/>
              <a:sym typeface="Arial"/>
            </a:endParaRPr>
          </a:p>
        </p:txBody>
      </p:sp>
      <p:sp>
        <p:nvSpPr>
          <p:cNvPr id="75" name="Google Shape;75;p13"/>
          <p:cNvSpPr txBox="1"/>
          <p:nvPr/>
        </p:nvSpPr>
        <p:spPr>
          <a:xfrm>
            <a:off x="30937506" y="15097223"/>
            <a:ext cx="10055225"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4800" b="0" u="none">
                <a:solidFill>
                  <a:schemeClr val="lt1"/>
                </a:solidFill>
                <a:latin typeface="Impact"/>
                <a:ea typeface="Impact"/>
                <a:cs typeface="Impact"/>
                <a:sym typeface="Impact"/>
              </a:rPr>
              <a:t>Conjecture Map</a:t>
            </a:r>
            <a:endParaRPr/>
          </a:p>
        </p:txBody>
      </p:sp>
      <p:sp>
        <p:nvSpPr>
          <p:cNvPr id="76" name="Google Shape;76;p13"/>
          <p:cNvSpPr txBox="1"/>
          <p:nvPr/>
        </p:nvSpPr>
        <p:spPr>
          <a:xfrm>
            <a:off x="19909141" y="5288348"/>
            <a:ext cx="7315200"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4800" b="0" u="none">
                <a:solidFill>
                  <a:schemeClr val="lt1"/>
                </a:solidFill>
                <a:latin typeface="Impact"/>
                <a:ea typeface="Impact"/>
                <a:cs typeface="Impact"/>
                <a:sym typeface="Impact"/>
              </a:rPr>
              <a:t>Main PD Components</a:t>
            </a:r>
            <a:endParaRPr/>
          </a:p>
        </p:txBody>
      </p:sp>
      <p:sp>
        <p:nvSpPr>
          <p:cNvPr id="77" name="Google Shape;77;p13"/>
          <p:cNvSpPr txBox="1"/>
          <p:nvPr/>
        </p:nvSpPr>
        <p:spPr>
          <a:xfrm>
            <a:off x="19909141" y="5883547"/>
            <a:ext cx="7315200"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2000" b="0" u="none">
                <a:solidFill>
                  <a:schemeClr val="lt1"/>
                </a:solidFill>
                <a:latin typeface="Impact"/>
                <a:ea typeface="Impact"/>
                <a:cs typeface="Impact"/>
                <a:sym typeface="Impact"/>
              </a:rPr>
              <a:t>Content-Focused Coaching Online Course</a:t>
            </a:r>
            <a:endParaRPr/>
          </a:p>
        </p:txBody>
      </p:sp>
      <p:sp>
        <p:nvSpPr>
          <p:cNvPr id="78" name="Google Shape;78;p13"/>
          <p:cNvSpPr txBox="1"/>
          <p:nvPr/>
        </p:nvSpPr>
        <p:spPr>
          <a:xfrm>
            <a:off x="20053581" y="10676567"/>
            <a:ext cx="7315200"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2000" b="0" u="none">
                <a:solidFill>
                  <a:schemeClr val="lt1"/>
                </a:solidFill>
                <a:latin typeface="Impact"/>
                <a:ea typeface="Impact"/>
                <a:cs typeface="Impact"/>
                <a:sym typeface="Impact"/>
              </a:rPr>
              <a:t>Video Clubs</a:t>
            </a:r>
            <a:endParaRPr/>
          </a:p>
        </p:txBody>
      </p:sp>
      <p:sp>
        <p:nvSpPr>
          <p:cNvPr id="79" name="Google Shape;79;p13"/>
          <p:cNvSpPr txBox="1"/>
          <p:nvPr/>
        </p:nvSpPr>
        <p:spPr>
          <a:xfrm>
            <a:off x="20051044" y="15591250"/>
            <a:ext cx="7315200"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2000" b="0" u="none">
                <a:solidFill>
                  <a:schemeClr val="lt1"/>
                </a:solidFill>
                <a:latin typeface="Impact"/>
                <a:ea typeface="Impact"/>
                <a:cs typeface="Impact"/>
                <a:sym typeface="Impact"/>
              </a:rPr>
              <a:t>Online Coaching Cycle</a:t>
            </a:r>
            <a:endParaRPr/>
          </a:p>
        </p:txBody>
      </p:sp>
      <p:sp>
        <p:nvSpPr>
          <p:cNvPr id="80" name="Google Shape;80;p13"/>
          <p:cNvSpPr txBox="1"/>
          <p:nvPr/>
        </p:nvSpPr>
        <p:spPr>
          <a:xfrm>
            <a:off x="28063267" y="16149202"/>
            <a:ext cx="15671192" cy="10116273"/>
          </a:xfrm>
          <a:prstGeom prst="rect">
            <a:avLst/>
          </a:prstGeom>
          <a:noFill/>
          <a:ln w="57150" cap="flat" cmpd="sng">
            <a:solidFill>
              <a:schemeClr val="accent1"/>
            </a:solidFill>
            <a:prstDash val="solid"/>
            <a:miter lim="800000"/>
            <a:headEnd type="none" w="sm" len="sm"/>
            <a:tailEnd type="none" w="sm" len="sm"/>
          </a:ln>
        </p:spPr>
        <p:txBody>
          <a:bodyPr spcFirstLastPara="1" wrap="square" lIns="228600" tIns="228600" rIns="228600" bIns="228600" anchor="t" anchorCtr="0">
            <a:noAutofit/>
          </a:bodyPr>
          <a:lstStyle/>
          <a:p>
            <a:pPr marL="0" marR="0" lvl="0" indent="0" algn="l" rtl="0">
              <a:spcBef>
                <a:spcPts val="0"/>
              </a:spcBef>
              <a:spcAft>
                <a:spcPts val="0"/>
              </a:spcAft>
              <a:buNone/>
            </a:pPr>
            <a:endParaRPr sz="1800" b="0" u="none">
              <a:solidFill>
                <a:schemeClr val="lt1"/>
              </a:solidFill>
              <a:latin typeface="Arial"/>
              <a:ea typeface="Arial"/>
              <a:cs typeface="Arial"/>
              <a:sym typeface="Arial"/>
            </a:endParaRPr>
          </a:p>
        </p:txBody>
      </p:sp>
      <p:sp>
        <p:nvSpPr>
          <p:cNvPr id="81" name="Google Shape;81;p13"/>
          <p:cNvSpPr txBox="1"/>
          <p:nvPr/>
        </p:nvSpPr>
        <p:spPr>
          <a:xfrm>
            <a:off x="19757030" y="22542402"/>
            <a:ext cx="7998033" cy="10071200"/>
          </a:xfrm>
          <a:prstGeom prst="rect">
            <a:avLst/>
          </a:prstGeom>
          <a:noFill/>
          <a:ln w="57150" cap="flat" cmpd="sng">
            <a:solidFill>
              <a:schemeClr val="accent1"/>
            </a:solidFill>
            <a:prstDash val="solid"/>
            <a:miter lim="800000"/>
            <a:headEnd type="none" w="sm" len="sm"/>
            <a:tailEnd type="none" w="sm" len="sm"/>
          </a:ln>
        </p:spPr>
        <p:txBody>
          <a:bodyPr spcFirstLastPara="1" wrap="square" lIns="228600" tIns="228600" rIns="228600" bIns="228600" anchor="t" anchorCtr="0">
            <a:noAutofit/>
          </a:bodyPr>
          <a:lstStyle/>
          <a:p>
            <a:pPr marL="0" marR="0" lvl="0" indent="0" algn="l" rtl="0">
              <a:spcBef>
                <a:spcPts val="0"/>
              </a:spcBef>
              <a:spcAft>
                <a:spcPts val="0"/>
              </a:spcAft>
              <a:buNone/>
            </a:pPr>
            <a:endParaRPr sz="1800" b="0" u="none">
              <a:solidFill>
                <a:schemeClr val="lt1"/>
              </a:solidFill>
              <a:latin typeface="Arial"/>
              <a:ea typeface="Arial"/>
              <a:cs typeface="Arial"/>
              <a:sym typeface="Arial"/>
            </a:endParaRPr>
          </a:p>
        </p:txBody>
      </p:sp>
      <p:sp>
        <p:nvSpPr>
          <p:cNvPr id="82" name="Google Shape;82;p13"/>
          <p:cNvSpPr txBox="1"/>
          <p:nvPr/>
        </p:nvSpPr>
        <p:spPr>
          <a:xfrm>
            <a:off x="20212997" y="21325853"/>
            <a:ext cx="7315200"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4800" b="0" u="none">
                <a:solidFill>
                  <a:schemeClr val="lt1"/>
                </a:solidFill>
                <a:latin typeface="Impact"/>
                <a:ea typeface="Impact"/>
                <a:cs typeface="Impact"/>
                <a:sym typeface="Impact"/>
              </a:rPr>
              <a:t>Data Collection &amp; Analysis</a:t>
            </a:r>
            <a:endParaRPr/>
          </a:p>
        </p:txBody>
      </p:sp>
      <p:sp>
        <p:nvSpPr>
          <p:cNvPr id="83" name="Google Shape;83;p13"/>
          <p:cNvSpPr txBox="1"/>
          <p:nvPr/>
        </p:nvSpPr>
        <p:spPr>
          <a:xfrm>
            <a:off x="32132403" y="26265475"/>
            <a:ext cx="7315200"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4800" b="0" u="none">
                <a:solidFill>
                  <a:schemeClr val="lt1"/>
                </a:solidFill>
                <a:latin typeface="Impact"/>
                <a:ea typeface="Impact"/>
                <a:cs typeface="Impact"/>
                <a:sym typeface="Impact"/>
              </a:rPr>
              <a:t>Synchronous Online Space Technology</a:t>
            </a:r>
            <a:endParaRPr/>
          </a:p>
        </p:txBody>
      </p:sp>
      <p:pic>
        <p:nvPicPr>
          <p:cNvPr id="84" name="Google Shape;84;p13"/>
          <p:cNvPicPr preferRelativeResize="0"/>
          <p:nvPr/>
        </p:nvPicPr>
        <p:blipFill rotWithShape="1">
          <a:blip r:embed="rId8">
            <a:alphaModFix/>
          </a:blip>
          <a:srcRect/>
          <a:stretch/>
        </p:blipFill>
        <p:spPr>
          <a:xfrm>
            <a:off x="42012628" y="30810966"/>
            <a:ext cx="1516352" cy="1500408"/>
          </a:xfrm>
          <a:prstGeom prst="rect">
            <a:avLst/>
          </a:prstGeom>
          <a:noFill/>
          <a:ln>
            <a:noFill/>
          </a:ln>
        </p:spPr>
      </p:pic>
      <p:pic>
        <p:nvPicPr>
          <p:cNvPr id="85" name="Google Shape;85;p13"/>
          <p:cNvPicPr preferRelativeResize="0"/>
          <p:nvPr/>
        </p:nvPicPr>
        <p:blipFill rotWithShape="1">
          <a:blip r:embed="rId9">
            <a:alphaModFix/>
          </a:blip>
          <a:srcRect/>
          <a:stretch/>
        </p:blipFill>
        <p:spPr>
          <a:xfrm>
            <a:off x="36803513" y="27627263"/>
            <a:ext cx="2499143" cy="2429491"/>
          </a:xfrm>
          <a:prstGeom prst="rect">
            <a:avLst/>
          </a:prstGeom>
          <a:noFill/>
          <a:ln>
            <a:noFill/>
          </a:ln>
        </p:spPr>
      </p:pic>
      <p:pic>
        <p:nvPicPr>
          <p:cNvPr id="86" name="Google Shape;86;p13"/>
          <p:cNvPicPr preferRelativeResize="0"/>
          <p:nvPr/>
        </p:nvPicPr>
        <p:blipFill rotWithShape="1">
          <a:blip r:embed="rId10">
            <a:alphaModFix/>
          </a:blip>
          <a:srcRect/>
          <a:stretch/>
        </p:blipFill>
        <p:spPr>
          <a:xfrm>
            <a:off x="36856325" y="30139588"/>
            <a:ext cx="5001539" cy="2237150"/>
          </a:xfrm>
          <a:prstGeom prst="rect">
            <a:avLst/>
          </a:prstGeom>
          <a:noFill/>
          <a:ln w="19050" cap="flat" cmpd="sng">
            <a:solidFill>
              <a:srgbClr val="000000"/>
            </a:solidFill>
            <a:prstDash val="solid"/>
            <a:round/>
            <a:headEnd type="none" w="sm" len="sm"/>
            <a:tailEnd type="none" w="sm" len="sm"/>
          </a:ln>
        </p:spPr>
      </p:pic>
      <p:pic>
        <p:nvPicPr>
          <p:cNvPr id="87" name="Google Shape;87;p13"/>
          <p:cNvPicPr preferRelativeResize="0"/>
          <p:nvPr/>
        </p:nvPicPr>
        <p:blipFill rotWithShape="1">
          <a:blip r:embed="rId11">
            <a:alphaModFix/>
          </a:blip>
          <a:srcRect/>
          <a:stretch/>
        </p:blipFill>
        <p:spPr>
          <a:xfrm>
            <a:off x="39410244" y="27637075"/>
            <a:ext cx="2447621" cy="2419678"/>
          </a:xfrm>
          <a:prstGeom prst="rect">
            <a:avLst/>
          </a:prstGeom>
          <a:noFill/>
          <a:ln>
            <a:noFill/>
          </a:ln>
        </p:spPr>
      </p:pic>
      <p:pic>
        <p:nvPicPr>
          <p:cNvPr id="88" name="Google Shape;88;p13"/>
          <p:cNvPicPr preferRelativeResize="0"/>
          <p:nvPr/>
        </p:nvPicPr>
        <p:blipFill rotWithShape="1">
          <a:blip r:embed="rId12">
            <a:alphaModFix/>
          </a:blip>
          <a:srcRect/>
          <a:stretch/>
        </p:blipFill>
        <p:spPr>
          <a:xfrm>
            <a:off x="41980125" y="27597628"/>
            <a:ext cx="1525105" cy="1386171"/>
          </a:xfrm>
          <a:prstGeom prst="rect">
            <a:avLst/>
          </a:prstGeom>
          <a:noFill/>
          <a:ln>
            <a:noFill/>
          </a:ln>
        </p:spPr>
      </p:pic>
      <p:pic>
        <p:nvPicPr>
          <p:cNvPr id="89" name="Google Shape;89;p13"/>
          <p:cNvPicPr preferRelativeResize="0"/>
          <p:nvPr/>
        </p:nvPicPr>
        <p:blipFill rotWithShape="1">
          <a:blip r:embed="rId13">
            <a:alphaModFix/>
          </a:blip>
          <a:srcRect/>
          <a:stretch/>
        </p:blipFill>
        <p:spPr>
          <a:xfrm>
            <a:off x="41984503" y="29095953"/>
            <a:ext cx="1516353" cy="1547962"/>
          </a:xfrm>
          <a:prstGeom prst="rect">
            <a:avLst/>
          </a:prstGeom>
          <a:noFill/>
          <a:ln>
            <a:noFill/>
          </a:ln>
        </p:spPr>
      </p:pic>
      <p:pic>
        <p:nvPicPr>
          <p:cNvPr id="90" name="Google Shape;90;p13"/>
          <p:cNvPicPr preferRelativeResize="0"/>
          <p:nvPr/>
        </p:nvPicPr>
        <p:blipFill rotWithShape="1">
          <a:blip r:embed="rId14">
            <a:alphaModFix/>
          </a:blip>
          <a:srcRect l="9802" t="3140" r="6714" b="8213"/>
          <a:stretch/>
        </p:blipFill>
        <p:spPr>
          <a:xfrm>
            <a:off x="9798375" y="22109177"/>
            <a:ext cx="9389331" cy="10048695"/>
          </a:xfrm>
          <a:prstGeom prst="rect">
            <a:avLst/>
          </a:prstGeom>
          <a:noFill/>
          <a:ln>
            <a:noFill/>
          </a:ln>
        </p:spPr>
      </p:pic>
      <p:pic>
        <p:nvPicPr>
          <p:cNvPr id="91" name="Google Shape;91;p13"/>
          <p:cNvPicPr preferRelativeResize="0"/>
          <p:nvPr/>
        </p:nvPicPr>
        <p:blipFill rotWithShape="1">
          <a:blip r:embed="rId15">
            <a:alphaModFix/>
          </a:blip>
          <a:srcRect l="1104" t="1795" r="1637" b="2825"/>
          <a:stretch/>
        </p:blipFill>
        <p:spPr>
          <a:xfrm>
            <a:off x="28277006" y="16468823"/>
            <a:ext cx="15123921" cy="9626924"/>
          </a:xfrm>
          <a:prstGeom prst="rect">
            <a:avLst/>
          </a:prstGeom>
          <a:noFill/>
          <a:ln>
            <a:noFill/>
          </a:ln>
        </p:spPr>
      </p:pic>
      <p:sp>
        <p:nvSpPr>
          <p:cNvPr id="92" name="Google Shape;92;p13"/>
          <p:cNvSpPr/>
          <p:nvPr/>
        </p:nvSpPr>
        <p:spPr>
          <a:xfrm>
            <a:off x="21796359" y="16166813"/>
            <a:ext cx="29848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 </a:t>
            </a:r>
            <a:endParaRPr/>
          </a:p>
        </p:txBody>
      </p:sp>
      <p:pic>
        <p:nvPicPr>
          <p:cNvPr id="93" name="Google Shape;93;p13" descr="Diagram&#10;&#10;Description automatically generated"/>
          <p:cNvPicPr preferRelativeResize="0"/>
          <p:nvPr/>
        </p:nvPicPr>
        <p:blipFill rotWithShape="1">
          <a:blip r:embed="rId16">
            <a:alphaModFix/>
          </a:blip>
          <a:srcRect/>
          <a:stretch/>
        </p:blipFill>
        <p:spPr>
          <a:xfrm>
            <a:off x="28093700" y="6429225"/>
            <a:ext cx="15111700" cy="8708423"/>
          </a:xfrm>
          <a:prstGeom prst="rect">
            <a:avLst/>
          </a:prstGeom>
          <a:noFill/>
          <a:ln>
            <a:noFill/>
          </a:ln>
        </p:spPr>
      </p:pic>
      <p:pic>
        <p:nvPicPr>
          <p:cNvPr id="94" name="Google Shape;94;p13" descr="Graphical user interface, text, application&#10;&#10;Description automatically generated"/>
          <p:cNvPicPr preferRelativeResize="0"/>
          <p:nvPr/>
        </p:nvPicPr>
        <p:blipFill rotWithShape="1">
          <a:blip r:embed="rId17">
            <a:alphaModFix/>
          </a:blip>
          <a:srcRect/>
          <a:stretch/>
        </p:blipFill>
        <p:spPr>
          <a:xfrm>
            <a:off x="19950294" y="6793699"/>
            <a:ext cx="7577540" cy="424110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5" name="Google Shape;95;p13" descr="Text&#10;&#10;Description automatically generated"/>
          <p:cNvPicPr preferRelativeResize="0"/>
          <p:nvPr/>
        </p:nvPicPr>
        <p:blipFill rotWithShape="1">
          <a:blip r:embed="rId18">
            <a:alphaModFix/>
          </a:blip>
          <a:srcRect/>
          <a:stretch/>
        </p:blipFill>
        <p:spPr>
          <a:xfrm>
            <a:off x="19953841" y="11610368"/>
            <a:ext cx="7573993" cy="434518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6" name="Google Shape;96;p13" descr="Table&#10;&#10;Description automatically generated"/>
          <p:cNvPicPr preferRelativeResize="0"/>
          <p:nvPr/>
        </p:nvPicPr>
        <p:blipFill rotWithShape="1">
          <a:blip r:embed="rId19">
            <a:alphaModFix/>
          </a:blip>
          <a:srcRect/>
          <a:stretch/>
        </p:blipFill>
        <p:spPr>
          <a:xfrm>
            <a:off x="19898486" y="16531116"/>
            <a:ext cx="7683150" cy="486221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7" name="Google Shape;97;p13" descr="A collage of a person&#10;&#10;Description automatically generated with medium confidence"/>
          <p:cNvPicPr preferRelativeResize="0"/>
          <p:nvPr/>
        </p:nvPicPr>
        <p:blipFill rotWithShape="1">
          <a:blip r:embed="rId20">
            <a:alphaModFix/>
          </a:blip>
          <a:srcRect/>
          <a:stretch/>
        </p:blipFill>
        <p:spPr>
          <a:xfrm>
            <a:off x="28110722" y="27598884"/>
            <a:ext cx="8585200" cy="4851400"/>
          </a:xfrm>
          <a:prstGeom prst="rect">
            <a:avLst/>
          </a:prstGeom>
          <a:noFill/>
          <a:ln>
            <a:noFill/>
          </a:ln>
        </p:spPr>
      </p:pic>
      <p:pic>
        <p:nvPicPr>
          <p:cNvPr id="98" name="Google Shape;98;p13" descr="Diagram&#10;&#10;Description automatically generated"/>
          <p:cNvPicPr preferRelativeResize="0"/>
          <p:nvPr/>
        </p:nvPicPr>
        <p:blipFill rotWithShape="1">
          <a:blip r:embed="rId21">
            <a:alphaModFix/>
          </a:blip>
          <a:srcRect/>
          <a:stretch/>
        </p:blipFill>
        <p:spPr>
          <a:xfrm>
            <a:off x="20110558" y="22646694"/>
            <a:ext cx="7334860" cy="49233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9" name="Google Shape;99;p13" descr="Text&#10;&#10;Description automatically generated with low confidence"/>
          <p:cNvPicPr preferRelativeResize="0"/>
          <p:nvPr/>
        </p:nvPicPr>
        <p:blipFill rotWithShape="1">
          <a:blip r:embed="rId22">
            <a:alphaModFix/>
          </a:blip>
          <a:srcRect/>
          <a:stretch/>
        </p:blipFill>
        <p:spPr>
          <a:xfrm>
            <a:off x="19871438" y="27882700"/>
            <a:ext cx="6239910" cy="350623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00" name="Google Shape;100;p13" descr="Diagram&#10;&#10;Description automatically generated"/>
          <p:cNvPicPr preferRelativeResize="0"/>
          <p:nvPr/>
        </p:nvPicPr>
        <p:blipFill rotWithShape="1">
          <a:blip r:embed="rId23">
            <a:alphaModFix/>
          </a:blip>
          <a:srcRect/>
          <a:stretch/>
        </p:blipFill>
        <p:spPr>
          <a:xfrm>
            <a:off x="21945600" y="29676128"/>
            <a:ext cx="5720786" cy="28067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01" name="Google Shape;101;p13"/>
          <p:cNvSpPr txBox="1"/>
          <p:nvPr/>
        </p:nvSpPr>
        <p:spPr>
          <a:xfrm>
            <a:off x="721926" y="26198513"/>
            <a:ext cx="7593011" cy="1371600"/>
          </a:xfrm>
          <a:prstGeom prst="rect">
            <a:avLst/>
          </a:prstGeom>
          <a:noFill/>
          <a:ln>
            <a:noFill/>
          </a:ln>
        </p:spPr>
        <p:txBody>
          <a:bodyPr spcFirstLastPara="1" wrap="square" lIns="228600" tIns="228600" rIns="228600" bIns="228600" anchor="ctr" anchorCtr="1">
            <a:noAutofit/>
          </a:bodyPr>
          <a:lstStyle/>
          <a:p>
            <a:pPr marL="0" marR="0" lvl="0" indent="0" algn="l" rtl="0">
              <a:spcBef>
                <a:spcPts val="0"/>
              </a:spcBef>
              <a:spcAft>
                <a:spcPts val="0"/>
              </a:spcAft>
              <a:buNone/>
            </a:pPr>
            <a:r>
              <a:rPr lang="en-US" sz="4800" b="0" u="none">
                <a:solidFill>
                  <a:schemeClr val="lt1"/>
                </a:solidFill>
                <a:latin typeface="Impact"/>
                <a:ea typeface="Impact"/>
                <a:cs typeface="Impact"/>
                <a:sym typeface="Impact"/>
              </a:rPr>
              <a:t>Contact Information</a:t>
            </a:r>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844</Words>
  <Application>Microsoft Macintosh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Impact</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Amador, Julie (jamador@uidaho.edu)</cp:lastModifiedBy>
  <cp:revision>5</cp:revision>
  <cp:lastPrinted>2021-05-12T18:17:43Z</cp:lastPrinted>
  <dcterms:modified xsi:type="dcterms:W3CDTF">2021-05-12T18:18:40Z</dcterms:modified>
</cp:coreProperties>
</file>