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7" r:id="rId2"/>
    <p:sldId id="264" r:id="rId3"/>
    <p:sldId id="271" r:id="rId4"/>
    <p:sldId id="265" r:id="rId5"/>
    <p:sldId id="257" r:id="rId6"/>
    <p:sldId id="270" r:id="rId7"/>
    <p:sldId id="272" r:id="rId8"/>
    <p:sldId id="262" r:id="rId9"/>
    <p:sldId id="273" r:id="rId10"/>
    <p:sldId id="269" r:id="rId11"/>
    <p:sldId id="27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010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6164D-A480-4740-8124-B814264D53B0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19AA9-6D6C-48EB-B28E-805DF6EAA5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46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Mphasized</a:t>
            </a:r>
            <a:r>
              <a:rPr lang="en-US" dirty="0" smtClean="0"/>
              <a:t> 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19AA9-6D6C-48EB-B28E-805DF6EAA53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E5CC-430D-4E19-8B5F-2DC5B290550F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84D4-737D-47FA-8996-6D5F5F71B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E5CC-430D-4E19-8B5F-2DC5B290550F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84D4-737D-47FA-8996-6D5F5F71B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E5CC-430D-4E19-8B5F-2DC5B290550F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84D4-737D-47FA-8996-6D5F5F71B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E5CC-430D-4E19-8B5F-2DC5B290550F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84D4-737D-47FA-8996-6D5F5F71B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E5CC-430D-4E19-8B5F-2DC5B290550F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84D4-737D-47FA-8996-6D5F5F71B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E5CC-430D-4E19-8B5F-2DC5B290550F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84D4-737D-47FA-8996-6D5F5F71B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E5CC-430D-4E19-8B5F-2DC5B290550F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84D4-737D-47FA-8996-6D5F5F71B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E5CC-430D-4E19-8B5F-2DC5B290550F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84D4-737D-47FA-8996-6D5F5F71B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E5CC-430D-4E19-8B5F-2DC5B290550F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84D4-737D-47FA-8996-6D5F5F71B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E5CC-430D-4E19-8B5F-2DC5B290550F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84D4-737D-47FA-8996-6D5F5F71B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E5CC-430D-4E19-8B5F-2DC5B290550F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84D4-737D-47FA-8996-6D5F5F71B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5E5CC-430D-4E19-8B5F-2DC5B290550F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D84D4-737D-47FA-8996-6D5F5F71B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 Narrow" pitchFamily="34" charset="0"/>
              </a:rPr>
              <a:t>An Integrated Instructional Model for Accelerating Student Achievement in </a:t>
            </a:r>
            <a:br>
              <a:rPr lang="en-US" sz="3600" dirty="0" smtClean="0">
                <a:latin typeface="Arial Narrow" pitchFamily="34" charset="0"/>
              </a:rPr>
            </a:br>
            <a:r>
              <a:rPr lang="en-US" sz="3600" dirty="0" smtClean="0">
                <a:latin typeface="Arial Narrow" pitchFamily="34" charset="0"/>
              </a:rPr>
              <a:t>Science and Literacy in Grades 1-2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133600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Arial Narrow" pitchFamily="34" charset="0"/>
              </a:rPr>
              <a:t>Nancy Romance, Florida Atlantic University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Arial Narrow" pitchFamily="34" charset="0"/>
              </a:rPr>
              <a:t>Michael Vitale, East Carolina University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Arial Narrow" pitchFamily="34" charset="0"/>
              </a:rPr>
              <a:t>Annemarie </a:t>
            </a:r>
            <a:r>
              <a:rPr lang="en-US" sz="2400" dirty="0" err="1" smtClean="0">
                <a:solidFill>
                  <a:schemeClr val="tx1"/>
                </a:solidFill>
                <a:latin typeface="Arial Narrow" pitchFamily="34" charset="0"/>
              </a:rPr>
              <a:t>Palincsar</a:t>
            </a:r>
            <a:r>
              <a:rPr lang="en-US" sz="2400" dirty="0" smtClean="0">
                <a:solidFill>
                  <a:schemeClr val="tx1"/>
                </a:solidFill>
                <a:latin typeface="Arial Narrow" pitchFamily="34" charset="0"/>
              </a:rPr>
              <a:t>, University of Michigan</a:t>
            </a:r>
          </a:p>
          <a:p>
            <a:endParaRPr lang="en-US" sz="2400" dirty="0" smtClean="0">
              <a:solidFill>
                <a:schemeClr val="tx1"/>
              </a:solidFill>
              <a:latin typeface="Arial Narrow" pitchFamily="34" charset="0"/>
            </a:endParaRPr>
          </a:p>
          <a:p>
            <a:endParaRPr lang="en-US" sz="2400" dirty="0" smtClean="0">
              <a:solidFill>
                <a:schemeClr val="tx1"/>
              </a:solidFill>
              <a:latin typeface="Arial Narrow" pitchFamily="34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Arial Narrow" pitchFamily="34" charset="0"/>
              </a:rPr>
              <a:t>NSF DR K-12 PI Meeting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Arial Narrow" pitchFamily="34" charset="0"/>
              </a:rPr>
              <a:t>Washington, DC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Arial Narrow" pitchFamily="34" charset="0"/>
              </a:rPr>
              <a:t>June 1-3, 2016</a:t>
            </a:r>
            <a:endParaRPr lang="en-US" sz="2400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0"/>
            <a:ext cx="7772400" cy="838200"/>
          </a:xfrm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en-US" sz="2800" dirty="0" smtClean="0"/>
              <a:t>Reading Educators’ Approach to </a:t>
            </a:r>
            <a:br>
              <a:rPr lang="en-US" sz="2800" dirty="0" smtClean="0"/>
            </a:br>
            <a:r>
              <a:rPr lang="en-US" sz="2800" dirty="0" smtClean="0"/>
              <a:t>Reading Comprehension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143000"/>
            <a:ext cx="7315200" cy="5105400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en-US" sz="6000" dirty="0" smtClean="0">
                <a:solidFill>
                  <a:schemeClr val="tx1"/>
                </a:solidFill>
                <a:latin typeface="Arial Narrow" pitchFamily="34" charset="0"/>
              </a:rPr>
              <a:t>Also emphasized are the use of executive strategies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5600" dirty="0" smtClean="0">
                <a:solidFill>
                  <a:schemeClr val="tx1"/>
                </a:solidFill>
                <a:latin typeface="Arial Narrow" pitchFamily="34" charset="0"/>
              </a:rPr>
              <a:t>Techniques for evaluating the </a:t>
            </a:r>
            <a:r>
              <a:rPr lang="en-US" sz="5600" b="1" dirty="0" smtClean="0">
                <a:solidFill>
                  <a:schemeClr val="tx1"/>
                </a:solidFill>
                <a:latin typeface="Arial Narrow" pitchFamily="34" charset="0"/>
              </a:rPr>
              <a:t>text</a:t>
            </a:r>
            <a:r>
              <a:rPr lang="en-US" sz="5600" dirty="0" smtClean="0">
                <a:solidFill>
                  <a:schemeClr val="tx1"/>
                </a:solidFill>
                <a:latin typeface="Arial Narrow" pitchFamily="34" charset="0"/>
              </a:rPr>
              <a:t>, the </a:t>
            </a:r>
            <a:r>
              <a:rPr lang="en-US" sz="5600" b="1" dirty="0" smtClean="0">
                <a:solidFill>
                  <a:schemeClr val="tx1"/>
                </a:solidFill>
                <a:latin typeface="Arial Narrow" pitchFamily="34" charset="0"/>
              </a:rPr>
              <a:t>task</a:t>
            </a:r>
            <a:r>
              <a:rPr lang="en-US" sz="5600" dirty="0" smtClean="0">
                <a:solidFill>
                  <a:schemeClr val="tx1"/>
                </a:solidFill>
                <a:latin typeface="Arial Narrow" pitchFamily="34" charset="0"/>
              </a:rPr>
              <a:t>, and </a:t>
            </a:r>
            <a:r>
              <a:rPr lang="en-US" sz="5600" b="1" dirty="0" smtClean="0">
                <a:solidFill>
                  <a:schemeClr val="tx1"/>
                </a:solidFill>
                <a:latin typeface="Arial Narrow" pitchFamily="34" charset="0"/>
              </a:rPr>
              <a:t>reader  characteristics</a:t>
            </a:r>
          </a:p>
          <a:p>
            <a:pPr lvl="3" algn="l">
              <a:buFont typeface="Arial" pitchFamily="34" charset="0"/>
              <a:buChar char="•"/>
            </a:pPr>
            <a:r>
              <a:rPr lang="en-US" sz="4800" b="1" dirty="0" smtClean="0">
                <a:solidFill>
                  <a:schemeClr val="tx1"/>
                </a:solidFill>
                <a:latin typeface="Arial Narrow" pitchFamily="34" charset="0"/>
              </a:rPr>
              <a:t>Techniques for monitoring and regulating strategy use</a:t>
            </a:r>
          </a:p>
          <a:p>
            <a:pPr lvl="4" algn="l">
              <a:buFont typeface="Arial" pitchFamily="34" charset="0"/>
              <a:buChar char="•"/>
            </a:pPr>
            <a:r>
              <a:rPr lang="en-US" sz="4800" dirty="0" smtClean="0">
                <a:solidFill>
                  <a:schemeClr val="tx1"/>
                </a:solidFill>
                <a:latin typeface="Arial Narrow" pitchFamily="34" charset="0"/>
              </a:rPr>
              <a:t>Examples: Before reading the </a:t>
            </a:r>
            <a:r>
              <a:rPr lang="en-US" sz="4800" b="1" dirty="0" smtClean="0">
                <a:solidFill>
                  <a:schemeClr val="tx1"/>
                </a:solidFill>
                <a:latin typeface="Arial Narrow" pitchFamily="34" charset="0"/>
              </a:rPr>
              <a:t>text</a:t>
            </a:r>
            <a:r>
              <a:rPr lang="en-US" sz="4800" dirty="0" smtClean="0">
                <a:solidFill>
                  <a:schemeClr val="tx1"/>
                </a:solidFill>
                <a:latin typeface="Arial Narrow" pitchFamily="34" charset="0"/>
              </a:rPr>
              <a:t>--</a:t>
            </a:r>
          </a:p>
          <a:p>
            <a:pPr lvl="5" algn="l">
              <a:buFont typeface="Arial" pitchFamily="34" charset="0"/>
              <a:buChar char="•"/>
            </a:pPr>
            <a:r>
              <a:rPr lang="en-US" sz="4800" dirty="0" smtClean="0">
                <a:solidFill>
                  <a:schemeClr val="tx1"/>
                </a:solidFill>
                <a:latin typeface="Arial Narrow" pitchFamily="34" charset="0"/>
              </a:rPr>
              <a:t>Is it fact or fiction?</a:t>
            </a:r>
          </a:p>
          <a:p>
            <a:pPr lvl="5" algn="l">
              <a:buFont typeface="Arial" pitchFamily="34" charset="0"/>
              <a:buChar char="•"/>
            </a:pPr>
            <a:r>
              <a:rPr lang="en-US" sz="4800" dirty="0" smtClean="0">
                <a:solidFill>
                  <a:schemeClr val="tx1"/>
                </a:solidFill>
                <a:latin typeface="Arial Narrow" pitchFamily="34" charset="0"/>
              </a:rPr>
              <a:t>Is it easy or difficult?</a:t>
            </a:r>
          </a:p>
          <a:p>
            <a:pPr lvl="4" algn="l">
              <a:buFont typeface="Arial" pitchFamily="34" charset="0"/>
              <a:buChar char="•"/>
            </a:pPr>
            <a:r>
              <a:rPr lang="en-US" sz="4800" dirty="0" smtClean="0">
                <a:solidFill>
                  <a:schemeClr val="tx1"/>
                </a:solidFill>
                <a:latin typeface="Arial Narrow" pitchFamily="34" charset="0"/>
              </a:rPr>
              <a:t>Examples: What’s the actual </a:t>
            </a:r>
            <a:r>
              <a:rPr lang="en-US" sz="4800" b="1" dirty="0" smtClean="0">
                <a:solidFill>
                  <a:schemeClr val="tx1"/>
                </a:solidFill>
                <a:latin typeface="Arial Narrow" pitchFamily="34" charset="0"/>
              </a:rPr>
              <a:t>task</a:t>
            </a:r>
            <a:r>
              <a:rPr lang="en-US" sz="4800" dirty="0" smtClean="0">
                <a:solidFill>
                  <a:schemeClr val="tx1"/>
                </a:solidFill>
                <a:latin typeface="Arial Narrow" pitchFamily="34" charset="0"/>
              </a:rPr>
              <a:t>?</a:t>
            </a:r>
          </a:p>
          <a:p>
            <a:pPr lvl="5" algn="l">
              <a:buFont typeface="Arial" pitchFamily="34" charset="0"/>
              <a:buChar char="•"/>
            </a:pPr>
            <a:r>
              <a:rPr lang="en-US" sz="4800" dirty="0" smtClean="0">
                <a:solidFill>
                  <a:schemeClr val="tx1"/>
                </a:solidFill>
                <a:latin typeface="Arial Narrow" pitchFamily="34" charset="0"/>
              </a:rPr>
              <a:t>What’s my purpose for reading?</a:t>
            </a:r>
          </a:p>
          <a:p>
            <a:pPr lvl="5" algn="l">
              <a:buFont typeface="Arial" pitchFamily="34" charset="0"/>
              <a:buChar char="•"/>
            </a:pPr>
            <a:r>
              <a:rPr lang="en-US" sz="4800" dirty="0" smtClean="0">
                <a:solidFill>
                  <a:schemeClr val="tx1"/>
                </a:solidFill>
                <a:latin typeface="Arial Narrow" pitchFamily="34" charset="0"/>
              </a:rPr>
              <a:t>Do I need to remember what I read? </a:t>
            </a:r>
          </a:p>
          <a:p>
            <a:pPr lvl="5" algn="l">
              <a:buFont typeface="Arial" pitchFamily="34" charset="0"/>
              <a:buChar char="•"/>
            </a:pPr>
            <a:r>
              <a:rPr lang="en-US" sz="4800" dirty="0" smtClean="0">
                <a:solidFill>
                  <a:schemeClr val="tx1"/>
                </a:solidFill>
                <a:latin typeface="Arial Narrow" pitchFamily="34" charset="0"/>
              </a:rPr>
              <a:t>Do I need to focus on the main points or the details? </a:t>
            </a:r>
          </a:p>
          <a:p>
            <a:pPr lvl="4" algn="l">
              <a:buFont typeface="Arial" pitchFamily="34" charset="0"/>
              <a:buChar char="•"/>
            </a:pPr>
            <a:r>
              <a:rPr lang="en-US" sz="4800" dirty="0" smtClean="0">
                <a:solidFill>
                  <a:schemeClr val="tx1"/>
                </a:solidFill>
                <a:latin typeface="Arial Narrow" pitchFamily="34" charset="0"/>
              </a:rPr>
              <a:t>Examples: </a:t>
            </a:r>
            <a:r>
              <a:rPr lang="en-US" sz="4800" b="1" dirty="0" smtClean="0">
                <a:solidFill>
                  <a:schemeClr val="tx1"/>
                </a:solidFill>
                <a:latin typeface="Arial Narrow" pitchFamily="34" charset="0"/>
              </a:rPr>
              <a:t>Readers’ characteristics</a:t>
            </a:r>
          </a:p>
          <a:p>
            <a:pPr lvl="5" algn="l">
              <a:buFont typeface="Arial" pitchFamily="34" charset="0"/>
              <a:buChar char="•"/>
            </a:pPr>
            <a:r>
              <a:rPr lang="en-US" sz="4800" dirty="0" smtClean="0">
                <a:solidFill>
                  <a:schemeClr val="tx1"/>
                </a:solidFill>
                <a:latin typeface="Arial Narrow" pitchFamily="34" charset="0"/>
              </a:rPr>
              <a:t>Will I be able to remember what I read</a:t>
            </a:r>
          </a:p>
          <a:p>
            <a:pPr lvl="5" algn="l">
              <a:buFont typeface="Arial" pitchFamily="34" charset="0"/>
              <a:buChar char="•"/>
            </a:pPr>
            <a:r>
              <a:rPr lang="en-US" sz="4800" dirty="0" smtClean="0">
                <a:solidFill>
                  <a:schemeClr val="tx1"/>
                </a:solidFill>
                <a:latin typeface="Arial Narrow" pitchFamily="34" charset="0"/>
              </a:rPr>
              <a:t>Do I know much about this topic?</a:t>
            </a:r>
          </a:p>
          <a:p>
            <a:pPr lvl="5" algn="l">
              <a:buFont typeface="Arial" pitchFamily="34" charset="0"/>
              <a:buChar char="•"/>
            </a:pPr>
            <a:r>
              <a:rPr lang="en-US" sz="4800" dirty="0" smtClean="0">
                <a:solidFill>
                  <a:schemeClr val="tx1"/>
                </a:solidFill>
                <a:latin typeface="Arial Narrow" pitchFamily="34" charset="0"/>
              </a:rPr>
              <a:t>How interested am I in this topic?</a:t>
            </a:r>
          </a:p>
          <a:p>
            <a:pPr lvl="1" algn="l"/>
            <a:endParaRPr lang="en-US" sz="3400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lvl="1" algn="l"/>
            <a:r>
              <a:rPr lang="en-US" sz="3400" dirty="0" smtClean="0">
                <a:solidFill>
                  <a:schemeClr val="tx1"/>
                </a:solidFill>
                <a:latin typeface="Arial Narrow" pitchFamily="34" charset="0"/>
              </a:rPr>
              <a:t>(Source: Carlisle, J. F. &amp; Rice, M. S. (2002). Improving reading comprehension: Research-based practices and principles. Baltimore, MD: York Press. (p. 71)</a:t>
            </a:r>
          </a:p>
          <a:p>
            <a:pPr lvl="5" algn="l">
              <a:buFont typeface="Arial" pitchFamily="34" charset="0"/>
              <a:buChar char="•"/>
            </a:pPr>
            <a:endParaRPr lang="en-US" sz="4000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lvl="3" algn="l"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ln>
            <a:solidFill>
              <a:schemeClr val="tx2"/>
            </a:solidFill>
          </a:ln>
        </p:spPr>
        <p:txBody>
          <a:bodyPr/>
          <a:lstStyle/>
          <a:p>
            <a:r>
              <a:rPr lang="en-US" dirty="0" smtClean="0"/>
              <a:t>Audience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Series of materials</a:t>
            </a:r>
          </a:p>
          <a:p>
            <a:pPr lvl="1"/>
            <a:r>
              <a:rPr lang="en-US" dirty="0" smtClean="0"/>
              <a:t>Science IDEAS guidelines</a:t>
            </a:r>
          </a:p>
          <a:p>
            <a:pPr lvl="1"/>
            <a:r>
              <a:rPr lang="en-US" dirty="0" smtClean="0"/>
              <a:t>CCSS-ELA standards</a:t>
            </a:r>
          </a:p>
          <a:p>
            <a:pPr lvl="1"/>
            <a:r>
              <a:rPr lang="en-US" dirty="0" smtClean="0"/>
              <a:t>Sample 3</a:t>
            </a:r>
            <a:r>
              <a:rPr lang="en-US" baseline="30000" dirty="0" smtClean="0"/>
              <a:t>rd</a:t>
            </a:r>
            <a:r>
              <a:rPr lang="en-US" dirty="0" smtClean="0"/>
              <a:t> grade passage on liquids</a:t>
            </a:r>
          </a:p>
          <a:p>
            <a:pPr lvl="1"/>
            <a:endParaRPr lang="en-US" dirty="0" smtClean="0"/>
          </a:p>
          <a:p>
            <a:r>
              <a:rPr lang="en-US" u="sng" dirty="0" smtClean="0"/>
              <a:t>Challenge</a:t>
            </a:r>
            <a:r>
              <a:rPr lang="en-US" dirty="0" smtClean="0"/>
              <a:t>: Using this typical grade 3 page on liquids, form groups and discuss how you would guide and support the development of student  reading comprehension proficiency? And building student understanding of liquids and their </a:t>
            </a:r>
            <a:r>
              <a:rPr lang="en-US" smtClean="0"/>
              <a:t>properties?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IENCE IDEAS - NSF 3 Minute Edit-S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00200" y="1600200"/>
            <a:ext cx="6096000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11430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below to play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22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u="sng" dirty="0" smtClean="0"/>
              <a:t>Project Challenge</a:t>
            </a:r>
            <a:r>
              <a:rPr lang="en-US" dirty="0" smtClean="0"/>
              <a:t>: Thinking about How to   Approach and Develop Student Reading Comprehension Proficiency in Science</a:t>
            </a:r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Approach taken by Primary Science IDEAS </a:t>
            </a:r>
          </a:p>
          <a:p>
            <a:pPr lvl="1">
              <a:buNone/>
            </a:pPr>
            <a:r>
              <a:rPr lang="en-US" dirty="0" smtClean="0"/>
              <a:t>	(</a:t>
            </a:r>
            <a:r>
              <a:rPr lang="en-US" dirty="0" err="1" smtClean="0"/>
              <a:t>gr</a:t>
            </a:r>
            <a:r>
              <a:rPr lang="en-US" dirty="0" smtClean="0"/>
              <a:t> 1-2) and Science IDEAS (</a:t>
            </a:r>
            <a:r>
              <a:rPr lang="en-US" dirty="0" err="1" smtClean="0"/>
              <a:t>gr</a:t>
            </a:r>
            <a:r>
              <a:rPr lang="en-US" dirty="0" smtClean="0"/>
              <a:t> 3-5)</a:t>
            </a:r>
          </a:p>
          <a:p>
            <a:pPr lvl="1"/>
            <a:r>
              <a:rPr lang="en-US" dirty="0" smtClean="0"/>
              <a:t>Approach taken by the field of Reading Education</a:t>
            </a:r>
          </a:p>
          <a:p>
            <a:pPr lvl="1"/>
            <a:r>
              <a:rPr lang="en-US" b="1" u="sng" dirty="0" smtClean="0"/>
              <a:t>Audience Activity</a:t>
            </a:r>
            <a:r>
              <a:rPr lang="en-US" dirty="0" smtClean="0"/>
              <a:t>: Comprehending a grade 3 passage on liquids  </a:t>
            </a:r>
          </a:p>
          <a:p>
            <a:pPr marL="914400" lvl="1" indent="-51435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5" descr="PrimaryScienceCover_v001 10_21_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00"/>
            <a:ext cx="4148820" cy="521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Science IDEAS: An Integrated </a:t>
            </a:r>
            <a:br>
              <a:rPr lang="en-US" dirty="0" smtClean="0"/>
            </a:br>
            <a:r>
              <a:rPr lang="en-US" dirty="0" smtClean="0"/>
              <a:t>Science and Literacy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pPr lvl="1">
              <a:buNone/>
            </a:pPr>
            <a:endParaRPr lang="en-US" sz="1800" dirty="0" smtClean="0">
              <a:latin typeface="Arial Narrow" pitchFamily="34" charset="0"/>
            </a:endParaRPr>
          </a:p>
          <a:p>
            <a:pPr>
              <a:buNone/>
            </a:pPr>
            <a:r>
              <a:rPr lang="en-US" sz="2200" dirty="0" smtClean="0">
                <a:latin typeface="Arial Narrow" pitchFamily="34" charset="0"/>
              </a:rPr>
              <a:t>Science IDEAS: An Instructional Model</a:t>
            </a:r>
          </a:p>
          <a:p>
            <a:pPr lvl="1"/>
            <a:r>
              <a:rPr lang="en-US" sz="1800" dirty="0" smtClean="0">
                <a:latin typeface="Arial Narrow" pitchFamily="34" charset="0"/>
              </a:rPr>
              <a:t>Follows an architecture which applies a </a:t>
            </a:r>
            <a:r>
              <a:rPr lang="en-US" sz="1800" i="1" dirty="0" smtClean="0">
                <a:latin typeface="Arial Narrow" pitchFamily="34" charset="0"/>
              </a:rPr>
              <a:t>disciplinary core concept framework </a:t>
            </a:r>
            <a:r>
              <a:rPr lang="en-US" sz="1800" dirty="0" smtClean="0">
                <a:latin typeface="Arial Narrow" pitchFamily="34" charset="0"/>
              </a:rPr>
              <a:t>to identify, organize and sequence all instructional activities </a:t>
            </a:r>
          </a:p>
          <a:p>
            <a:pPr lvl="1"/>
            <a:r>
              <a:rPr lang="en-US" sz="1800" dirty="0" smtClean="0">
                <a:latin typeface="Arial Narrow" pitchFamily="34" charset="0"/>
              </a:rPr>
              <a:t>Core concept framework means that “</a:t>
            </a:r>
            <a:r>
              <a:rPr lang="en-US" sz="1800" i="1" dirty="0" smtClean="0">
                <a:latin typeface="Arial Narrow" pitchFamily="34" charset="0"/>
              </a:rPr>
              <a:t>what is being taught</a:t>
            </a:r>
            <a:r>
              <a:rPr lang="en-US" sz="1800" dirty="0" smtClean="0">
                <a:latin typeface="Arial Narrow" pitchFamily="34" charset="0"/>
              </a:rPr>
              <a:t>” and “</a:t>
            </a:r>
            <a:r>
              <a:rPr lang="en-US" sz="1800" i="1" dirty="0" smtClean="0">
                <a:latin typeface="Arial Narrow" pitchFamily="34" charset="0"/>
              </a:rPr>
              <a:t>how it is organized and sequenced</a:t>
            </a:r>
            <a:r>
              <a:rPr lang="en-US" sz="1800" dirty="0" smtClean="0">
                <a:latin typeface="Arial Narrow" pitchFamily="34" charset="0"/>
              </a:rPr>
              <a:t>” are the first steps in planning for instruction in which literacy can be integrated into science</a:t>
            </a:r>
          </a:p>
          <a:p>
            <a:pPr lvl="1"/>
            <a:r>
              <a:rPr lang="en-US" sz="1800" dirty="0" smtClean="0">
                <a:latin typeface="Arial Narrow" pitchFamily="34" charset="0"/>
              </a:rPr>
              <a:t>All lesson components are focused on developing student meaningful understanding (comprehension) of the science core concepts and concept relationships to be learned</a:t>
            </a:r>
          </a:p>
          <a:p>
            <a:pPr lvl="1"/>
            <a:r>
              <a:rPr lang="en-US" sz="1800" dirty="0" smtClean="0">
                <a:latin typeface="Arial Narrow" pitchFamily="34" charset="0"/>
              </a:rPr>
              <a:t>Literacy in this Model includes having students read across multiple print/digital sources and write (journaling/informational booklets) so as to provide opportunities for students to continue to learn more about what they are learning much like experts. </a:t>
            </a:r>
          </a:p>
          <a:p>
            <a:endParaRPr lang="en-US" sz="18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  <a:ln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n-US" sz="2800" dirty="0" smtClean="0">
                <a:latin typeface="Arial Narrow" panose="020B0606020202030204" pitchFamily="34" charset="0"/>
              </a:rPr>
              <a:t/>
            </a:r>
            <a:br>
              <a:rPr lang="en-US" sz="2800" dirty="0" smtClean="0">
                <a:latin typeface="Arial Narrow" panose="020B0606020202030204" pitchFamily="34" charset="0"/>
              </a:rPr>
            </a:br>
            <a:r>
              <a:rPr lang="en-US" sz="2800" dirty="0" smtClean="0">
                <a:latin typeface="Arial Narrow" panose="020B0606020202030204" pitchFamily="34" charset="0"/>
              </a:rPr>
              <a:t>Science IDEAS: Reading Comprehension Routine</a:t>
            </a:r>
            <a:br>
              <a:rPr lang="en-US" sz="2800" dirty="0" smtClean="0">
                <a:latin typeface="Arial Narrow" panose="020B0606020202030204" pitchFamily="34" charset="0"/>
              </a:rPr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059363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Routine followed by the teacher during reading instruction in science: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Previews/reflects/creates ‘knowledge notes’ to use when guiding reading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Accesses/builds relevant student prior/background knowledge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Reads/discusses each paragraph highlighting core concepts and sub-concepts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Discusses/links concepts across paragraphs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Guides summarization of a page/section focused on a main topic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Re-reads/guides students in identifying and recording concept terms (science vocabulary) on </a:t>
            </a:r>
            <a:r>
              <a:rPr lang="en-US" dirty="0" err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postit</a:t>
            </a: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notes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Links core concepts to hands-on experiences and other relevant sources of information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Links other related science concepts resulting from reading across multiple sources (CCSS-ELA)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Guides student organization of core concepts and sub-concepts by building a class concept map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Guides student writing using the concept map as a blueprint for writing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57201"/>
            <a:ext cx="7772400" cy="1143000"/>
          </a:xfrm>
          <a:ln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How Literacy is Integrated into Science IDEAS: Grades 1-2 &amp; 3-5</a:t>
            </a:r>
            <a:br>
              <a:rPr lang="en-US" sz="3100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7543800" cy="2895600"/>
          </a:xfrm>
        </p:spPr>
        <p:txBody>
          <a:bodyPr>
            <a:normAutofit fontScale="92500"/>
          </a:bodyPr>
          <a:lstStyle/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For all Grades</a:t>
            </a:r>
          </a:p>
          <a:p>
            <a:pPr marL="635000" lvl="1" indent="-2286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2600" dirty="0" smtClean="0">
                <a:solidFill>
                  <a:schemeClr val="tx1"/>
                </a:solidFill>
              </a:rPr>
              <a:t>Year-long, school-wide implementation in all regular classrooms (Grades 1-5)</a:t>
            </a:r>
          </a:p>
          <a:p>
            <a:pPr marL="177800" indent="-228600" algn="l">
              <a:buFont typeface="Arial" pitchFamily="34" charset="0"/>
              <a:buChar char="•"/>
            </a:pPr>
            <a:r>
              <a:rPr lang="en-US" sz="3000" dirty="0" smtClean="0">
                <a:solidFill>
                  <a:schemeClr val="tx1"/>
                </a:solidFill>
              </a:rPr>
              <a:t>Time Allocation</a:t>
            </a:r>
            <a:endParaRPr lang="en-US" sz="2600" dirty="0" smtClean="0">
              <a:solidFill>
                <a:schemeClr val="tx1"/>
              </a:solidFill>
            </a:endParaRPr>
          </a:p>
          <a:p>
            <a:pPr lvl="1" algn="l"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</a:rPr>
              <a:t>  Primary Science IDEAS - Grades 1-2:  45 minutes daily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</a:rPr>
              <a:t>  Science IDEAS - Grades 3-5:   1.5 to 2 hours daily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 smtClean="0"/>
              <a:t>Research Questions</a:t>
            </a:r>
          </a:p>
          <a:p>
            <a:r>
              <a:rPr lang="en-US" sz="2000" dirty="0" smtClean="0"/>
              <a:t>Was the instructional intervention, Science IDEAS, and its associated components feasible to implement?</a:t>
            </a:r>
          </a:p>
          <a:p>
            <a:r>
              <a:rPr lang="en-US" sz="2000" i="1" dirty="0" smtClean="0"/>
              <a:t>Did student performance outcomes support the direct effects of the intervention in grades 1-2 and a transfer effect to grade 3 and in grades 3-5 and a transfer effect to grades 6-7?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sz="1600" dirty="0" smtClean="0">
                <a:solidFill>
                  <a:srgbClr val="FF0000"/>
                </a:solidFill>
              </a:rPr>
              <a:t>Nationally-Normed Iowa Test of Basic Skills (ITBS) – Science and Reading Subtests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sz="1600" dirty="0" smtClean="0">
                <a:solidFill>
                  <a:srgbClr val="FF0000"/>
                </a:solidFill>
              </a:rPr>
              <a:t>District/NGSS – Oriented Science Benchmark Tests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sz="1600" dirty="0" smtClean="0"/>
              <a:t>Student attitude toward and self-confidence in science learning and reading comprehension?</a:t>
            </a:r>
          </a:p>
          <a:p>
            <a:pPr marL="457200" indent="-457200"/>
            <a:r>
              <a:rPr lang="en-US" sz="2000" dirty="0" smtClean="0"/>
              <a:t>Was the direct effect of the intervention moderated by the following variables: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sz="1600" dirty="0" smtClean="0"/>
              <a:t>Student demographics (e.g., ethnicity, gender, at-risk status)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sz="1600" dirty="0" smtClean="0"/>
              <a:t>Teacher/classroom characteristics (e.g., years of experience, amount of professional development attended, fidelity of implementation score, and grade level).</a:t>
            </a:r>
          </a:p>
          <a:p>
            <a:pPr marL="857250" lvl="1" indent="-457200">
              <a:buFont typeface="+mj-lt"/>
              <a:buAutoNum type="alphaLcParenR"/>
            </a:pP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en-US" sz="2800" dirty="0" smtClean="0"/>
              <a:t>Reading Educators’ Approach to </a:t>
            </a:r>
            <a:br>
              <a:rPr lang="en-US" sz="2800" dirty="0" smtClean="0"/>
            </a:br>
            <a:r>
              <a:rPr lang="en-US" sz="2800" dirty="0" smtClean="0"/>
              <a:t>Reading Comprehension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5200" dirty="0" smtClean="0">
                <a:latin typeface="+mj-lt"/>
              </a:rPr>
              <a:t>Emphasis in the field of reading is based upon students using a series of skills or strategies (e.g</a:t>
            </a:r>
            <a:r>
              <a:rPr lang="en-US" sz="5200" smtClean="0">
                <a:latin typeface="+mj-lt"/>
              </a:rPr>
              <a:t>., CCSS-ELA) to </a:t>
            </a:r>
            <a:r>
              <a:rPr lang="en-US" sz="5200" dirty="0" smtClean="0">
                <a:latin typeface="+mj-lt"/>
              </a:rPr>
              <a:t>build comprehension such as: </a:t>
            </a:r>
          </a:p>
          <a:p>
            <a:pPr lvl="1"/>
            <a:r>
              <a:rPr lang="en-US" sz="5200" dirty="0" smtClean="0">
                <a:latin typeface="+mj-lt"/>
              </a:rPr>
              <a:t>Some of the most popular skills emphasized in teacher guides to build comprehension include: </a:t>
            </a:r>
          </a:p>
          <a:p>
            <a:pPr lvl="3">
              <a:buFont typeface="Arial" pitchFamily="34" charset="0"/>
              <a:buChar char="•"/>
            </a:pPr>
            <a:r>
              <a:rPr lang="en-US" sz="4800" dirty="0" smtClean="0">
                <a:latin typeface="+mj-lt"/>
              </a:rPr>
              <a:t>Text features</a:t>
            </a:r>
          </a:p>
          <a:p>
            <a:pPr lvl="3">
              <a:buFont typeface="Arial" pitchFamily="34" charset="0"/>
              <a:buChar char="•"/>
            </a:pPr>
            <a:r>
              <a:rPr lang="en-US" sz="4800" dirty="0" smtClean="0">
                <a:latin typeface="+mj-lt"/>
              </a:rPr>
              <a:t>Vocabulary</a:t>
            </a:r>
          </a:p>
          <a:p>
            <a:pPr lvl="3">
              <a:buFont typeface="Arial" pitchFamily="34" charset="0"/>
              <a:buChar char="•"/>
            </a:pPr>
            <a:r>
              <a:rPr lang="en-US" sz="4800" dirty="0" smtClean="0">
                <a:latin typeface="+mj-lt"/>
              </a:rPr>
              <a:t>Authors craft</a:t>
            </a:r>
          </a:p>
          <a:p>
            <a:pPr lvl="3">
              <a:buFont typeface="Arial" pitchFamily="34" charset="0"/>
              <a:buChar char="•"/>
            </a:pPr>
            <a:r>
              <a:rPr lang="en-US" sz="4800" dirty="0" smtClean="0">
                <a:latin typeface="+mj-lt"/>
              </a:rPr>
              <a:t>Getting the gist</a:t>
            </a:r>
          </a:p>
          <a:p>
            <a:pPr lvl="3">
              <a:buFont typeface="Arial" pitchFamily="34" charset="0"/>
              <a:buChar char="•"/>
            </a:pPr>
            <a:r>
              <a:rPr lang="en-US" sz="4800" dirty="0" smtClean="0">
                <a:latin typeface="+mj-lt"/>
              </a:rPr>
              <a:t>Note-taking using </a:t>
            </a:r>
            <a:r>
              <a:rPr lang="en-US" sz="4800" dirty="0" err="1" smtClean="0">
                <a:latin typeface="+mj-lt"/>
              </a:rPr>
              <a:t>postit</a:t>
            </a:r>
            <a:r>
              <a:rPr lang="en-US" sz="4800" dirty="0" smtClean="0">
                <a:latin typeface="+mj-lt"/>
              </a:rPr>
              <a:t> notes </a:t>
            </a:r>
          </a:p>
          <a:p>
            <a:pPr lvl="3">
              <a:buFont typeface="Arial" pitchFamily="34" charset="0"/>
              <a:buChar char="•"/>
            </a:pPr>
            <a:r>
              <a:rPr lang="en-US" sz="4800" dirty="0" smtClean="0">
                <a:latin typeface="+mj-lt"/>
              </a:rPr>
              <a:t>Captions and headings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739</Words>
  <Application>Microsoft Office PowerPoint</Application>
  <PresentationFormat>On-screen Show (4:3)</PresentationFormat>
  <Paragraphs>85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An Integrated Instructional Model for Accelerating Student Achievement in  Science and Literacy in Grades 1-2</vt:lpstr>
      <vt:lpstr>PowerPoint Presentation</vt:lpstr>
      <vt:lpstr>PowerPoint Presentation</vt:lpstr>
      <vt:lpstr>PowerPoint Presentation</vt:lpstr>
      <vt:lpstr>Science IDEAS: An Integrated  Science and Literacy Model</vt:lpstr>
      <vt:lpstr> Science IDEAS: Reading Comprehension Routine </vt:lpstr>
      <vt:lpstr>  How Literacy is Integrated into Science IDEAS: Grades 1-2 &amp; 3-5 </vt:lpstr>
      <vt:lpstr>PowerPoint Presentation</vt:lpstr>
      <vt:lpstr>Reading Educators’ Approach to  Reading Comprehension</vt:lpstr>
      <vt:lpstr>Reading Educators’ Approach to  Reading Comprehension</vt:lpstr>
      <vt:lpstr>Audience Activity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Nordstrom, Leana</cp:lastModifiedBy>
  <cp:revision>72</cp:revision>
  <dcterms:created xsi:type="dcterms:W3CDTF">2016-05-22T19:17:20Z</dcterms:created>
  <dcterms:modified xsi:type="dcterms:W3CDTF">2016-06-02T18:30:17Z</dcterms:modified>
</cp:coreProperties>
</file>